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469" r:id="rId5"/>
    <p:sldId id="463" r:id="rId6"/>
    <p:sldId id="496" r:id="rId7"/>
    <p:sldId id="479" r:id="rId8"/>
    <p:sldId id="488" r:id="rId9"/>
    <p:sldId id="495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0">
          <p15:clr>
            <a:srgbClr val="A4A3A4"/>
          </p15:clr>
        </p15:guide>
        <p15:guide id="2" orient="horz" pos="3132">
          <p15:clr>
            <a:srgbClr val="A4A3A4"/>
          </p15:clr>
        </p15:guide>
        <p15:guide id="3" orient="horz" pos="1406">
          <p15:clr>
            <a:srgbClr val="A4A3A4"/>
          </p15:clr>
        </p15:guide>
        <p15:guide id="4" orient="horz" pos="1186">
          <p15:clr>
            <a:srgbClr val="A4A3A4"/>
          </p15:clr>
        </p15:guide>
        <p15:guide id="5" orient="horz" pos="967">
          <p15:clr>
            <a:srgbClr val="A4A3A4"/>
          </p15:clr>
        </p15:guide>
        <p15:guide id="6" orient="horz" pos="755">
          <p15:clr>
            <a:srgbClr val="A4A3A4"/>
          </p15:clr>
        </p15:guide>
        <p15:guide id="7" orient="horz" pos="470">
          <p15:clr>
            <a:srgbClr val="A4A3A4"/>
          </p15:clr>
        </p15:guide>
        <p15:guide id="8" orient="horz" pos="327">
          <p15:clr>
            <a:srgbClr val="A4A3A4"/>
          </p15:clr>
        </p15:guide>
        <p15:guide id="9" pos="5479">
          <p15:clr>
            <a:srgbClr val="A4A3A4"/>
          </p15:clr>
        </p15:guide>
        <p15:guide id="10" pos="2599">
          <p15:clr>
            <a:srgbClr val="A4A3A4"/>
          </p15:clr>
        </p15:guide>
        <p15:guide id="11" pos="283">
          <p15:clr>
            <a:srgbClr val="A4A3A4"/>
          </p15:clr>
        </p15:guide>
        <p15:guide id="12" pos="593">
          <p15:clr>
            <a:srgbClr val="A4A3A4"/>
          </p15:clr>
        </p15:guide>
        <p15:guide id="13" pos="873">
          <p15:clr>
            <a:srgbClr val="A4A3A4"/>
          </p15:clr>
        </p15:guide>
        <p15:guide id="14" pos="1000">
          <p15:clr>
            <a:srgbClr val="A4A3A4"/>
          </p15:clr>
        </p15:guide>
        <p15:guide id="15" pos="1449">
          <p15:clr>
            <a:srgbClr val="A4A3A4"/>
          </p15:clr>
        </p15:guide>
        <p15:guide id="16" pos="23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e Devencenzi (Vega Consulting LLC)" initials="DD(CL" lastIdx="10" clrIdx="0"/>
  <p:cmAuthor id="1" name="Jon Jorczak" initials="" lastIdx="8" clrIdx="1"/>
  <p:cmAuthor id="2" name="Brian Swan" initials="BS" lastIdx="8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C2E9"/>
    <a:srgbClr val="0072C6"/>
    <a:srgbClr val="00BCF2"/>
    <a:srgbClr val="0072C4"/>
    <a:srgbClr val="EB3CFF"/>
    <a:srgbClr val="005291"/>
    <a:srgbClr val="0092D2"/>
    <a:srgbClr val="41B3DC"/>
    <a:srgbClr val="1B79C4"/>
    <a:srgbClr val="54A2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5405" autoAdjust="0"/>
  </p:normalViewPr>
  <p:slideViewPr>
    <p:cSldViewPr snapToGrid="0" showGuides="1">
      <p:cViewPr>
        <p:scale>
          <a:sx n="80" d="100"/>
          <a:sy n="80" d="100"/>
        </p:scale>
        <p:origin x="-102" y="-192"/>
      </p:cViewPr>
      <p:guideLst>
        <p:guide orient="horz" pos="110"/>
        <p:guide orient="horz" pos="3132"/>
        <p:guide orient="horz" pos="1406"/>
        <p:guide orient="horz" pos="1186"/>
        <p:guide orient="horz" pos="967"/>
        <p:guide orient="horz" pos="755"/>
        <p:guide orient="horz" pos="470"/>
        <p:guide orient="horz" pos="327"/>
        <p:guide pos="5479"/>
        <p:guide pos="2599"/>
        <p:guide pos="283"/>
        <p:guide pos="593"/>
        <p:guide pos="873"/>
        <p:guide pos="1000"/>
        <p:guide pos="1449"/>
        <p:guide pos="23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A4908-F131-6B4F-B703-F49409031879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678D5-A924-724A-9CC8-25BBA7AA0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12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E1A55-6A57-5141-A628-AA04EAF4415E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C26B4-1347-4C4B-AA5F-FCDAEA9B1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08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26B4-1347-4C4B-AA5F-FCDAEA9B19C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26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26B4-1347-4C4B-AA5F-FCDAEA9B19C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05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Show</a:t>
            </a:r>
            <a:r>
              <a:rPr lang="en-US" baseline="0" dirty="0" smtClean="0"/>
              <a:t> how to upload and change images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Make connections between the concepts of </a:t>
            </a:r>
            <a:r>
              <a:rPr lang="en-US" dirty="0" smtClean="0"/>
              <a:t>gravity, rocket booster speed, obstacle speed, obstacle size, number of obstacles by inspecting code.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Show</a:t>
            </a:r>
            <a:r>
              <a:rPr lang="en-US" baseline="0" dirty="0" smtClean="0"/>
              <a:t> how to adjust parameters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Show one way to change functionality: Introduce tilt based on hero speed.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Talk about (but don’t show) how you might introduce points for hitting obstacles, hitting special obstacles, or introduce fuel.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26B4-1347-4C4B-AA5F-FCDAEA9B19C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01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26B4-1347-4C4B-AA5F-FCDAEA9B19C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94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d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d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d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_0000_Layer Comp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Picture 12" descr="Z:\Share\To-Jake\logos_for_jake\MSP_regular.png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 bwMode="auto">
          <a:xfrm>
            <a:off x="6024630" y="4519626"/>
            <a:ext cx="3119370" cy="6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 userDrawn="1"/>
        </p:nvSpPr>
        <p:spPr>
          <a:xfrm>
            <a:off x="4752813" y="329352"/>
            <a:ext cx="3556674" cy="3611961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/>
          </a:p>
        </p:txBody>
      </p:sp>
      <p:sp>
        <p:nvSpPr>
          <p:cNvPr id="34" name="Rectangle 33"/>
          <p:cNvSpPr/>
          <p:nvPr userDrawn="1"/>
        </p:nvSpPr>
        <p:spPr>
          <a:xfrm flipH="1">
            <a:off x="4752813" y="3996076"/>
            <a:ext cx="806516" cy="803957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 flipH="1">
            <a:off x="4299181" y="3993953"/>
            <a:ext cx="398869" cy="397604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 userDrawn="1"/>
        </p:nvSpPr>
        <p:spPr>
          <a:xfrm flipH="1">
            <a:off x="4504977" y="3746730"/>
            <a:ext cx="193073" cy="192460"/>
          </a:xfrm>
          <a:prstGeom prst="rect">
            <a:avLst/>
          </a:prstGeom>
          <a:solidFill>
            <a:srgbClr val="6DC2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54144" y="718186"/>
            <a:ext cx="3556000" cy="1725975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>
              <a:defRPr sz="4800" b="0" cap="none" baseline="0">
                <a:solidFill>
                  <a:srgbClr val="FFFFFF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96596" y="2968460"/>
            <a:ext cx="3105355" cy="505773"/>
          </a:xfrm>
        </p:spPr>
        <p:txBody>
          <a:bodyPr tIns="0">
            <a:normAutofit/>
          </a:bodyPr>
          <a:lstStyle>
            <a:lvl1pPr marL="0" indent="0" algn="l">
              <a:buNone/>
              <a:defRPr sz="2000" b="0">
                <a:solidFill>
                  <a:srgbClr val="FFFFFF"/>
                </a:solidFill>
                <a:latin typeface="Segoe Light"/>
                <a:cs typeface="Sego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2" descr="Z:\Share\To-Jake\logos_for_jake\MSP_regular.png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 bwMode="auto">
          <a:xfrm>
            <a:off x="6024630" y="4519626"/>
            <a:ext cx="3119370" cy="6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13311" y="1908437"/>
            <a:ext cx="7826044" cy="1102393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200" b="0" cap="none" baseline="0">
                <a:solidFill>
                  <a:schemeClr val="bg1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divider page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18100" y="3017520"/>
            <a:ext cx="7320135" cy="31470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FFFFFF"/>
                </a:solidFill>
                <a:latin typeface="Segoe Light"/>
                <a:cs typeface="Segoe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55441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3311" y="1908437"/>
            <a:ext cx="7826044" cy="1102393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200" b="0" cap="none" baseline="0">
                <a:solidFill>
                  <a:schemeClr val="bg1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divider page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18100" y="3017520"/>
            <a:ext cx="7320135" cy="31470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FFFFFF"/>
                </a:solidFill>
                <a:latin typeface="Segoe Light"/>
                <a:cs typeface="Segoe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pic>
        <p:nvPicPr>
          <p:cNvPr id="11" name="Picture 12" descr="Z:\Share\To-Jake\logos_for_jake\MSP_regular.png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 bwMode="auto">
          <a:xfrm>
            <a:off x="6024630" y="4519626"/>
            <a:ext cx="3119370" cy="6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441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46837" y="341946"/>
            <a:ext cx="5644598" cy="3657600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693205" y="4056749"/>
            <a:ext cx="398869" cy="397604"/>
          </a:xfrm>
          <a:prstGeom prst="rect">
            <a:avLst/>
          </a:prstGeom>
          <a:solidFill>
            <a:srgbClr val="6DC2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146837" y="4056749"/>
            <a:ext cx="806516" cy="803957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WIN11_Sarah_01_PP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2" b="-232"/>
          <a:stretch/>
        </p:blipFill>
        <p:spPr>
          <a:xfrm>
            <a:off x="356017" y="1265931"/>
            <a:ext cx="2743200" cy="2743200"/>
          </a:xfrm>
          <a:prstGeom prst="rect">
            <a:avLst/>
          </a:prstGeom>
        </p:spPr>
      </p:pic>
      <p:pic>
        <p:nvPicPr>
          <p:cNvPr id="12" name="Picture 11" descr="Z:\Share\To-Jake\logos_for_jake\MSP_regular.png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 bwMode="auto">
          <a:xfrm>
            <a:off x="6024630" y="4519626"/>
            <a:ext cx="3119370" cy="6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146838" y="676636"/>
            <a:ext cx="4380725" cy="1507258"/>
          </a:xfrm>
        </p:spPr>
        <p:txBody>
          <a:bodyPr tIns="0" bIns="0" anchor="t">
            <a:noAutofit/>
          </a:bodyPr>
          <a:lstStyle>
            <a:lvl1pPr algn="l">
              <a:lnSpc>
                <a:spcPct val="80000"/>
              </a:lnSpc>
              <a:defRPr sz="5400" b="0" cap="none" baseline="0">
                <a:solidFill>
                  <a:schemeClr val="bg1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headline 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44438" y="2186914"/>
            <a:ext cx="3885285" cy="662196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FFFFFF"/>
                </a:solidFill>
                <a:latin typeface="Segoe Light"/>
                <a:cs typeface="Segoe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09627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46837" y="341946"/>
            <a:ext cx="5644598" cy="3657600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693205" y="4056749"/>
            <a:ext cx="398869" cy="397604"/>
          </a:xfrm>
          <a:prstGeom prst="rect">
            <a:avLst/>
          </a:prstGeom>
          <a:solidFill>
            <a:srgbClr val="6DC2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146837" y="4056749"/>
            <a:ext cx="806516" cy="803957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179" y="1262669"/>
            <a:ext cx="2739318" cy="2739318"/>
          </a:xfrm>
          <a:prstGeom prst="rect">
            <a:avLst/>
          </a:prstGeom>
        </p:spPr>
      </p:pic>
      <p:pic>
        <p:nvPicPr>
          <p:cNvPr id="11" name="Picture 10" descr="Z:\Share\To-Jake\logos_for_jake\MSP_regular.png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 bwMode="auto">
          <a:xfrm>
            <a:off x="6024630" y="4519626"/>
            <a:ext cx="3119370" cy="6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146838" y="676636"/>
            <a:ext cx="4380725" cy="1507258"/>
          </a:xfrm>
        </p:spPr>
        <p:txBody>
          <a:bodyPr tIns="0" bIns="0" anchor="t">
            <a:noAutofit/>
          </a:bodyPr>
          <a:lstStyle>
            <a:lvl1pPr algn="l">
              <a:lnSpc>
                <a:spcPct val="80000"/>
              </a:lnSpc>
              <a:defRPr sz="5400" b="0" cap="none" baseline="0">
                <a:solidFill>
                  <a:schemeClr val="bg1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headline 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44438" y="2186914"/>
            <a:ext cx="3885285" cy="662196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FFFFFF"/>
                </a:solidFill>
                <a:latin typeface="Segoe Light"/>
                <a:cs typeface="Segoe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57297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46837" y="341946"/>
            <a:ext cx="5644598" cy="3657600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693205" y="4056749"/>
            <a:ext cx="398869" cy="397604"/>
          </a:xfrm>
          <a:prstGeom prst="rect">
            <a:avLst/>
          </a:prstGeom>
          <a:solidFill>
            <a:srgbClr val="6DC2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146837" y="4056749"/>
            <a:ext cx="806516" cy="803957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018" y="1265931"/>
            <a:ext cx="2734056" cy="2734056"/>
          </a:xfrm>
          <a:prstGeom prst="rect">
            <a:avLst/>
          </a:prstGeom>
        </p:spPr>
      </p:pic>
      <p:pic>
        <p:nvPicPr>
          <p:cNvPr id="9" name="Picture 8" descr="Z:\Share\To-Jake\logos_for_jake\MSP_regular.png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 bwMode="auto">
          <a:xfrm>
            <a:off x="6024630" y="4519626"/>
            <a:ext cx="3119370" cy="6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146838" y="676636"/>
            <a:ext cx="4380725" cy="1507258"/>
          </a:xfrm>
        </p:spPr>
        <p:txBody>
          <a:bodyPr tIns="0" bIns="0" anchor="t">
            <a:noAutofit/>
          </a:bodyPr>
          <a:lstStyle>
            <a:lvl1pPr algn="l">
              <a:lnSpc>
                <a:spcPct val="80000"/>
              </a:lnSpc>
              <a:defRPr sz="5400" b="0" cap="none" baseline="0">
                <a:solidFill>
                  <a:schemeClr val="bg1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headline 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44438" y="2186914"/>
            <a:ext cx="3885285" cy="662196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FFFFFF"/>
                </a:solidFill>
                <a:latin typeface="Segoe Light"/>
                <a:cs typeface="Segoe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68539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46837" y="341946"/>
            <a:ext cx="5644598" cy="3657600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693205" y="4056749"/>
            <a:ext cx="398869" cy="397604"/>
          </a:xfrm>
          <a:prstGeom prst="rect">
            <a:avLst/>
          </a:prstGeom>
          <a:solidFill>
            <a:srgbClr val="6DC2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3146837" y="4056749"/>
            <a:ext cx="806516" cy="803957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146838" y="676636"/>
            <a:ext cx="4380725" cy="1507258"/>
          </a:xfrm>
        </p:spPr>
        <p:txBody>
          <a:bodyPr tIns="0" bIns="0" anchor="t">
            <a:noAutofit/>
          </a:bodyPr>
          <a:lstStyle>
            <a:lvl1pPr algn="l">
              <a:lnSpc>
                <a:spcPct val="80000"/>
              </a:lnSpc>
              <a:defRPr sz="5400" b="0" cap="none" baseline="0">
                <a:solidFill>
                  <a:schemeClr val="bg1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headline 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44438" y="2186914"/>
            <a:ext cx="3885285" cy="662196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rgbClr val="FFFFFF"/>
                </a:solidFill>
                <a:latin typeface="Segoe Light"/>
                <a:cs typeface="Segoe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33" y="1267930"/>
            <a:ext cx="2729723" cy="2734056"/>
          </a:xfrm>
          <a:prstGeom prst="rect">
            <a:avLst/>
          </a:prstGeom>
        </p:spPr>
      </p:pic>
      <p:pic>
        <p:nvPicPr>
          <p:cNvPr id="9" name="Picture 8" descr="Z:\Share\To-Jake\logos_for_jake\MSP_regular.png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 bwMode="auto">
          <a:xfrm>
            <a:off x="6024630" y="4519626"/>
            <a:ext cx="3119370" cy="6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185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0442" y="0"/>
            <a:ext cx="8693558" cy="602226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394664" cy="602603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1879" y="1"/>
            <a:ext cx="8692121" cy="602604"/>
          </a:xfrm>
        </p:spPr>
        <p:txBody>
          <a:bodyPr lIns="182880" tIns="0" rIns="182880" anchor="ctr" anchorCtr="0">
            <a:noAutofit/>
          </a:bodyPr>
          <a:lstStyle>
            <a:lvl1pPr algn="l">
              <a:defRPr sz="2800" b="0" cap="none">
                <a:solidFill>
                  <a:schemeClr val="bg1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text slide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5631"/>
            <a:ext cx="8229600" cy="367899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91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229600" cy="339447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686800" cy="648586"/>
          </a:xfrm>
        </p:spPr>
        <p:txBody>
          <a:bodyPr lIns="182880" tIns="0" rIns="182880" anchor="b" anchorCtr="0">
            <a:noAutofit/>
          </a:bodyPr>
          <a:lstStyle>
            <a:lvl1pPr algn="l">
              <a:defRPr sz="2800" b="0" cap="none">
                <a:solidFill>
                  <a:srgbClr val="0072C6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text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86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450442" y="0"/>
            <a:ext cx="8693558" cy="602226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1"/>
            <a:ext cx="394664" cy="602603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51879" y="1"/>
            <a:ext cx="8692121" cy="602604"/>
          </a:xfrm>
        </p:spPr>
        <p:txBody>
          <a:bodyPr lIns="182880" tIns="0" rIns="182880" anchor="ctr" anchorCtr="0">
            <a:noAutofit/>
          </a:bodyPr>
          <a:lstStyle>
            <a:lvl1pPr algn="l">
              <a:defRPr sz="2800" b="0" cap="none">
                <a:solidFill>
                  <a:schemeClr val="bg1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text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85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686800" cy="648586"/>
          </a:xfrm>
        </p:spPr>
        <p:txBody>
          <a:bodyPr lIns="182880" tIns="0" rIns="182880" anchor="b" anchorCtr="0">
            <a:noAutofit/>
          </a:bodyPr>
          <a:lstStyle>
            <a:lvl1pPr algn="l">
              <a:defRPr sz="2800" b="0" cap="none">
                <a:solidFill>
                  <a:srgbClr val="0072C6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text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83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0001_Layer Comp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Picture 12" descr="Z:\Share\To-Jake\logos_for_jake\MSP_regular.png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 bwMode="auto">
          <a:xfrm>
            <a:off x="0" y="4519626"/>
            <a:ext cx="3119370" cy="6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4882166" y="410211"/>
            <a:ext cx="3556674" cy="3611961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492362" y="4077332"/>
            <a:ext cx="398869" cy="397604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492362" y="3830085"/>
            <a:ext cx="193073" cy="192460"/>
          </a:xfrm>
          <a:prstGeom prst="rect">
            <a:avLst/>
          </a:prstGeom>
          <a:solidFill>
            <a:srgbClr val="6DC2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82166" y="718186"/>
            <a:ext cx="3556000" cy="1725975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>
              <a:defRPr sz="4800" b="0" cap="none" baseline="0">
                <a:solidFill>
                  <a:srgbClr val="FFFFFF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24618" y="2968460"/>
            <a:ext cx="3105355" cy="505773"/>
          </a:xfrm>
        </p:spPr>
        <p:txBody>
          <a:bodyPr tIns="0">
            <a:normAutofit/>
          </a:bodyPr>
          <a:lstStyle>
            <a:lvl1pPr marL="0" indent="0" algn="l">
              <a:buNone/>
              <a:defRPr sz="2000" b="0">
                <a:solidFill>
                  <a:srgbClr val="FFFFFF"/>
                </a:solidFill>
                <a:latin typeface="Segoe Light"/>
                <a:cs typeface="Sego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7631585" y="4077651"/>
            <a:ext cx="806516" cy="803957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38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0442" y="0"/>
            <a:ext cx="8693558" cy="602226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394664" cy="602603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1879" y="1"/>
            <a:ext cx="8692121" cy="602604"/>
          </a:xfrm>
        </p:spPr>
        <p:txBody>
          <a:bodyPr lIns="182880" tIns="0" rIns="182880" anchor="ctr" anchorCtr="0">
            <a:noAutofit/>
          </a:bodyPr>
          <a:lstStyle>
            <a:lvl1pPr algn="l">
              <a:defRPr sz="2800" b="0" cap="none">
                <a:solidFill>
                  <a:schemeClr val="bg1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text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387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686800" cy="648586"/>
          </a:xfrm>
        </p:spPr>
        <p:txBody>
          <a:bodyPr lIns="182880" tIns="0" rIns="182880" anchor="b" anchorCtr="0">
            <a:noAutofit/>
          </a:bodyPr>
          <a:lstStyle>
            <a:lvl1pPr algn="l">
              <a:defRPr sz="2800" b="0" cap="none">
                <a:solidFill>
                  <a:srgbClr val="0072C6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text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04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8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50442" y="0"/>
            <a:ext cx="8693558" cy="602226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1"/>
            <a:ext cx="394664" cy="602603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1879" y="1"/>
            <a:ext cx="8692121" cy="602604"/>
          </a:xfrm>
        </p:spPr>
        <p:txBody>
          <a:bodyPr lIns="182880" tIns="0" rIns="182880" anchor="ctr" anchorCtr="0">
            <a:noAutofit/>
          </a:bodyPr>
          <a:lstStyle>
            <a:lvl1pPr algn="l">
              <a:defRPr sz="2800" b="0" cap="none">
                <a:solidFill>
                  <a:schemeClr val="bg1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text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394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8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686800" cy="648586"/>
          </a:xfrm>
        </p:spPr>
        <p:txBody>
          <a:bodyPr lIns="182880" tIns="0" rIns="182880" anchor="b" anchorCtr="0">
            <a:noAutofit/>
          </a:bodyPr>
          <a:lstStyle>
            <a:lvl1pPr algn="l">
              <a:defRPr sz="2800" b="0" cap="none">
                <a:solidFill>
                  <a:srgbClr val="0072C6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text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470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3575050" y="1076327"/>
            <a:ext cx="5111750" cy="351829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450442" y="0"/>
            <a:ext cx="8693558" cy="602226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1"/>
            <a:ext cx="394664" cy="602603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1879" y="1"/>
            <a:ext cx="8692121" cy="602604"/>
          </a:xfrm>
        </p:spPr>
        <p:txBody>
          <a:bodyPr lIns="182880" tIns="0" rIns="182880" anchor="ctr" anchorCtr="0">
            <a:noAutofit/>
          </a:bodyPr>
          <a:lstStyle>
            <a:lvl1pPr algn="l">
              <a:defRPr sz="2800" b="0" cap="none">
                <a:solidFill>
                  <a:schemeClr val="bg1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text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1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3575050" y="1076327"/>
            <a:ext cx="5111750" cy="351829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686800" cy="648586"/>
          </a:xfrm>
        </p:spPr>
        <p:txBody>
          <a:bodyPr lIns="182880" tIns="0" rIns="182880" anchor="b" anchorCtr="0">
            <a:noAutofit/>
          </a:bodyPr>
          <a:lstStyle>
            <a:lvl1pPr algn="l">
              <a:defRPr sz="2800" b="0" cap="none">
                <a:solidFill>
                  <a:srgbClr val="0072C6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text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93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31081"/>
            <a:ext cx="5486400" cy="3086100"/>
          </a:xfrm>
        </p:spPr>
        <p:txBody>
          <a:bodyPr/>
          <a:lstStyle>
            <a:lvl1pPr marL="0" indent="0">
              <a:buNone/>
              <a:defRPr sz="32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77904"/>
            <a:ext cx="5486400" cy="355997"/>
          </a:xfrm>
        </p:spPr>
        <p:txBody>
          <a:bodyPr/>
          <a:lstStyle>
            <a:lvl1pPr marL="0" indent="0">
              <a:buNone/>
              <a:defRPr sz="14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450442" y="0"/>
            <a:ext cx="8693558" cy="602226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1"/>
            <a:ext cx="394664" cy="602603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1879" y="1"/>
            <a:ext cx="8692121" cy="602604"/>
          </a:xfrm>
        </p:spPr>
        <p:txBody>
          <a:bodyPr lIns="182880" tIns="0" rIns="182880" anchor="ctr" anchorCtr="0">
            <a:noAutofit/>
          </a:bodyPr>
          <a:lstStyle>
            <a:lvl1pPr algn="l">
              <a:defRPr sz="2800" b="0" cap="none">
                <a:solidFill>
                  <a:schemeClr val="bg1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text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498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310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77904"/>
            <a:ext cx="5486400" cy="355997"/>
          </a:xfrm>
        </p:spPr>
        <p:txBody>
          <a:bodyPr/>
          <a:lstStyle>
            <a:lvl1pPr marL="0" indent="0">
              <a:buNone/>
              <a:defRPr sz="14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686800" cy="648586"/>
          </a:xfrm>
        </p:spPr>
        <p:txBody>
          <a:bodyPr lIns="182880" tIns="0" rIns="182880" anchor="b" anchorCtr="0">
            <a:noAutofit/>
          </a:bodyPr>
          <a:lstStyle>
            <a:lvl1pPr algn="l">
              <a:defRPr sz="2800" b="0" cap="none">
                <a:solidFill>
                  <a:srgbClr val="0072C6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text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70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emplate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3449514" y="1377950"/>
            <a:ext cx="2447925" cy="2889250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1936035" y="2874971"/>
            <a:ext cx="1409346" cy="1406589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666" fontAlgn="base">
              <a:spcBef>
                <a:spcPct val="0"/>
              </a:spcBef>
              <a:spcAft>
                <a:spcPct val="0"/>
              </a:spcAft>
            </a:pPr>
            <a:endParaRPr lang="en-US" sz="1800" spc="-38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449292" y="2864338"/>
            <a:ext cx="1409346" cy="1406589"/>
          </a:xfrm>
          <a:prstGeom prst="rect">
            <a:avLst/>
          </a:prstGeom>
          <a:solidFill>
            <a:srgbClr val="41B3D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666" fontAlgn="base">
              <a:spcBef>
                <a:spcPct val="0"/>
              </a:spcBef>
              <a:spcAft>
                <a:spcPct val="0"/>
              </a:spcAft>
            </a:pPr>
            <a:endParaRPr lang="en-US" sz="1600" spc="-38" dirty="0" smtClean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449292" y="1370755"/>
            <a:ext cx="1409346" cy="1406589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800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1936033" y="1377536"/>
            <a:ext cx="1409346" cy="1406589"/>
          </a:xfrm>
          <a:prstGeom prst="rect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800" b="0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6007100" y="1381029"/>
            <a:ext cx="2661894" cy="2886171"/>
          </a:xfrm>
          <a:prstGeom prst="rect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49263" y="1370013"/>
            <a:ext cx="1403350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42031" y="1370013"/>
            <a:ext cx="1403350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07100" y="1381029"/>
            <a:ext cx="2661894" cy="2877161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942031" y="2867908"/>
            <a:ext cx="1403350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49263" y="2863850"/>
            <a:ext cx="1409700" cy="1403350"/>
          </a:xfrm>
          <a:solidFill>
            <a:srgbClr val="6DC2E9"/>
          </a:solidFill>
        </p:spPr>
        <p:txBody>
          <a:bodyPr>
            <a:normAutofit/>
          </a:bodyPr>
          <a:lstStyle>
            <a:lvl1pPr marL="0" indent="0">
              <a:buNone/>
              <a:defRPr lang="en-US" sz="1800" b="0" kern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Insert Icon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450442" y="0"/>
            <a:ext cx="8693558" cy="602226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0" y="1"/>
            <a:ext cx="394664" cy="602603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451879" y="1"/>
            <a:ext cx="8692121" cy="602604"/>
          </a:xfrm>
        </p:spPr>
        <p:txBody>
          <a:bodyPr lIns="182880" tIns="0" rIns="182880" anchor="ctr" anchorCtr="0">
            <a:noAutofit/>
          </a:bodyPr>
          <a:lstStyle>
            <a:lvl1pPr algn="l">
              <a:defRPr sz="2800" b="0" cap="none">
                <a:solidFill>
                  <a:schemeClr val="bg1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text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127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emplate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3449514" y="1377950"/>
            <a:ext cx="2447925" cy="2889250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1936035" y="2874971"/>
            <a:ext cx="1409346" cy="1406589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666" fontAlgn="base">
              <a:spcBef>
                <a:spcPct val="0"/>
              </a:spcBef>
              <a:spcAft>
                <a:spcPct val="0"/>
              </a:spcAft>
            </a:pPr>
            <a:endParaRPr lang="en-US" sz="1800" spc="-38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449292" y="2864338"/>
            <a:ext cx="1409346" cy="1406589"/>
          </a:xfrm>
          <a:prstGeom prst="rect">
            <a:avLst/>
          </a:prstGeom>
          <a:solidFill>
            <a:srgbClr val="41B3D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666" fontAlgn="base">
              <a:spcBef>
                <a:spcPct val="0"/>
              </a:spcBef>
              <a:spcAft>
                <a:spcPct val="0"/>
              </a:spcAft>
            </a:pPr>
            <a:endParaRPr lang="en-US" sz="1600" spc="-38" dirty="0" smtClean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449292" y="1370755"/>
            <a:ext cx="1409346" cy="1406589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800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1936033" y="1377536"/>
            <a:ext cx="1409346" cy="1406589"/>
          </a:xfrm>
          <a:prstGeom prst="rect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800" b="0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6007100" y="1381029"/>
            <a:ext cx="2661894" cy="2886171"/>
          </a:xfrm>
          <a:prstGeom prst="rect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1455"/>
            <a:ext cx="8244357" cy="437131"/>
          </a:xfrm>
        </p:spPr>
        <p:txBody>
          <a:bodyPr vert="horz" lIns="91440" tIns="0" rIns="91440" bIns="45720" rtlCol="0" anchor="t" anchorCtr="0">
            <a:noAutofit/>
          </a:bodyPr>
          <a:lstStyle>
            <a:lvl1pPr>
              <a:defRPr lang="en-US" b="0" dirty="0">
                <a:solidFill>
                  <a:srgbClr val="0072C6"/>
                </a:solidFill>
              </a:defRPr>
            </a:lvl1pPr>
          </a:lstStyle>
          <a:p>
            <a:pPr lvl="0"/>
            <a:r>
              <a:rPr lang="en-US" dirty="0" smtClean="0"/>
              <a:t>title of text slide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49263" y="1370013"/>
            <a:ext cx="1403350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42031" y="1370013"/>
            <a:ext cx="1403350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07100" y="1381029"/>
            <a:ext cx="2661894" cy="2877161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942031" y="2867908"/>
            <a:ext cx="1403350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49263" y="2863850"/>
            <a:ext cx="1409700" cy="1403350"/>
          </a:xfrm>
          <a:solidFill>
            <a:srgbClr val="6DC2E9"/>
          </a:solidFill>
        </p:spPr>
        <p:txBody>
          <a:bodyPr>
            <a:normAutofit/>
          </a:bodyPr>
          <a:lstStyle>
            <a:lvl1pPr marL="0" indent="0">
              <a:buNone/>
              <a:defRPr lang="en-US" sz="1800" b="0" kern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Insert 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1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0004_Layer Comp 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882166" y="410211"/>
            <a:ext cx="3556674" cy="3611961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492362" y="4077332"/>
            <a:ext cx="398869" cy="397604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492362" y="3830085"/>
            <a:ext cx="193073" cy="192460"/>
          </a:xfrm>
          <a:prstGeom prst="rect">
            <a:avLst/>
          </a:prstGeom>
          <a:solidFill>
            <a:srgbClr val="6DC2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82166" y="718186"/>
            <a:ext cx="3556000" cy="1725975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>
              <a:defRPr sz="4800" b="0" cap="none" baseline="0">
                <a:solidFill>
                  <a:srgbClr val="FFFFFF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24618" y="2968460"/>
            <a:ext cx="3105355" cy="505773"/>
          </a:xfrm>
        </p:spPr>
        <p:txBody>
          <a:bodyPr tIns="0">
            <a:normAutofit/>
          </a:bodyPr>
          <a:lstStyle>
            <a:lvl1pPr marL="0" indent="0" algn="l">
              <a:buNone/>
              <a:defRPr sz="2000" b="0">
                <a:solidFill>
                  <a:srgbClr val="FFFFFF"/>
                </a:solidFill>
                <a:latin typeface="Segoe Light"/>
                <a:cs typeface="Sego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7631585" y="4077651"/>
            <a:ext cx="806516" cy="803957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Z:\Share\To-Jake\logos_for_jake\MSP_regular.png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 bwMode="auto">
          <a:xfrm>
            <a:off x="0" y="4519626"/>
            <a:ext cx="3119370" cy="6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423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empla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3441701" y="1381029"/>
            <a:ext cx="2247900" cy="2889898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0442" y="0"/>
            <a:ext cx="8693558" cy="602226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394664" cy="602603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1936035" y="2864338"/>
            <a:ext cx="1409346" cy="1406589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666" fontAlgn="base">
              <a:spcBef>
                <a:spcPct val="0"/>
              </a:spcBef>
              <a:spcAft>
                <a:spcPct val="0"/>
              </a:spcAft>
            </a:pPr>
            <a:endParaRPr lang="en-US" sz="1500" spc="-38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449292" y="2864338"/>
            <a:ext cx="1409346" cy="1406589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666" fontAlgn="base">
              <a:spcBef>
                <a:spcPct val="0"/>
              </a:spcBef>
              <a:spcAft>
                <a:spcPct val="0"/>
              </a:spcAft>
            </a:pPr>
            <a:endParaRPr lang="en-US" sz="1500" spc="-38" dirty="0" smtClean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449291" y="1381029"/>
            <a:ext cx="2894881" cy="1396315"/>
          </a:xfrm>
          <a:prstGeom prst="rect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5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5777166" y="1381029"/>
            <a:ext cx="2913008" cy="2889898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5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49291" y="2864338"/>
            <a:ext cx="1409347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36035" y="2864338"/>
            <a:ext cx="1403350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777166" y="1381029"/>
            <a:ext cx="2913008" cy="2889897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49290" y="1381028"/>
            <a:ext cx="2894881" cy="1396315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879" y="1"/>
            <a:ext cx="8692121" cy="602604"/>
          </a:xfrm>
        </p:spPr>
        <p:txBody>
          <a:bodyPr lIns="182880" tIns="0" rIns="182880" anchor="ctr" anchorCtr="0">
            <a:noAutofit/>
          </a:bodyPr>
          <a:lstStyle>
            <a:lvl1pPr algn="l">
              <a:defRPr sz="2800" b="0" cap="none">
                <a:solidFill>
                  <a:schemeClr val="bg1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text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012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empla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3441701" y="1381029"/>
            <a:ext cx="2247900" cy="2889898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1936035" y="2864338"/>
            <a:ext cx="1409346" cy="1406589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666" fontAlgn="base">
              <a:spcBef>
                <a:spcPct val="0"/>
              </a:spcBef>
              <a:spcAft>
                <a:spcPct val="0"/>
              </a:spcAft>
            </a:pPr>
            <a:endParaRPr lang="en-US" sz="1500" spc="-38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449292" y="2864338"/>
            <a:ext cx="1409346" cy="1406589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666" fontAlgn="base">
              <a:spcBef>
                <a:spcPct val="0"/>
              </a:spcBef>
              <a:spcAft>
                <a:spcPct val="0"/>
              </a:spcAft>
            </a:pPr>
            <a:endParaRPr lang="en-US" sz="1500" spc="-38" dirty="0" smtClean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449291" y="1381029"/>
            <a:ext cx="2894881" cy="1396315"/>
          </a:xfrm>
          <a:prstGeom prst="rect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5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5777166" y="1381029"/>
            <a:ext cx="2913008" cy="2889898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5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49291" y="2864338"/>
            <a:ext cx="1409347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36035" y="2864338"/>
            <a:ext cx="1403350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777166" y="1381029"/>
            <a:ext cx="2913008" cy="2889897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49290" y="1381028"/>
            <a:ext cx="2894881" cy="1396315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686800" cy="648586"/>
          </a:xfrm>
        </p:spPr>
        <p:txBody>
          <a:bodyPr lIns="182880" tIns="0" rIns="182880" anchor="b" anchorCtr="0">
            <a:noAutofit/>
          </a:bodyPr>
          <a:lstStyle>
            <a:lvl1pPr algn="l">
              <a:defRPr sz="2800" b="0" cap="none">
                <a:solidFill>
                  <a:srgbClr val="0072C6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text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016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empla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3430805" y="1375154"/>
            <a:ext cx="3742728" cy="289339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0442" y="0"/>
            <a:ext cx="8693558" cy="602226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394664" cy="602603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253403" y="1391509"/>
            <a:ext cx="1409346" cy="1392616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666" fontAlgn="base">
              <a:spcBef>
                <a:spcPct val="0"/>
              </a:spcBef>
              <a:spcAft>
                <a:spcPct val="0"/>
              </a:spcAft>
            </a:pPr>
            <a:endParaRPr lang="en-US" sz="1500" spc="-38" dirty="0" smtClean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7253403" y="2864338"/>
            <a:ext cx="1409346" cy="1407138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defTabSz="685666" fontAlgn="base">
              <a:spcBef>
                <a:spcPct val="0"/>
              </a:spcBef>
              <a:spcAft>
                <a:spcPct val="0"/>
              </a:spcAft>
            </a:pPr>
            <a:endParaRPr lang="en-US" sz="1500" spc="-3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449292" y="1377536"/>
            <a:ext cx="1409346" cy="2893391"/>
          </a:xfrm>
          <a:prstGeom prst="rect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5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1936035" y="2864338"/>
            <a:ext cx="1409346" cy="1406589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666" fontAlgn="base">
              <a:spcBef>
                <a:spcPct val="0"/>
              </a:spcBef>
              <a:spcAft>
                <a:spcPct val="0"/>
              </a:spcAft>
            </a:pPr>
            <a:endParaRPr lang="en-US" sz="1500" spc="-38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1936033" y="1377536"/>
            <a:ext cx="1409346" cy="1406589"/>
          </a:xfrm>
          <a:prstGeom prst="rect">
            <a:avLst/>
          </a:prstGeom>
          <a:solidFill>
            <a:srgbClr val="41B3D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39649" y="2864337"/>
            <a:ext cx="1403350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1936035" y="1377536"/>
            <a:ext cx="1409700" cy="1403350"/>
          </a:xfrm>
          <a:solidFill>
            <a:srgbClr val="6DC2E9"/>
          </a:solidFill>
        </p:spPr>
        <p:txBody>
          <a:bodyPr>
            <a:normAutofit/>
          </a:bodyPr>
          <a:lstStyle>
            <a:lvl1pPr marL="0" indent="0">
              <a:buNone/>
              <a:defRPr lang="en-US" sz="1800" b="0" kern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Insert Icon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259399" y="1381949"/>
            <a:ext cx="1403350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7259399" y="2862815"/>
            <a:ext cx="1403350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55204" y="1376013"/>
            <a:ext cx="1403350" cy="2894914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51879" y="1"/>
            <a:ext cx="8692121" cy="602604"/>
          </a:xfrm>
        </p:spPr>
        <p:txBody>
          <a:bodyPr lIns="182880" tIns="0" rIns="182880" anchor="ctr" anchorCtr="0">
            <a:noAutofit/>
          </a:bodyPr>
          <a:lstStyle>
            <a:lvl1pPr algn="l">
              <a:defRPr sz="2800" b="0" cap="none">
                <a:solidFill>
                  <a:schemeClr val="bg1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text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044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emplat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3430805" y="1375154"/>
            <a:ext cx="3742728" cy="289339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253403" y="1391509"/>
            <a:ext cx="1409346" cy="1392616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666" fontAlgn="base">
              <a:spcBef>
                <a:spcPct val="0"/>
              </a:spcBef>
              <a:spcAft>
                <a:spcPct val="0"/>
              </a:spcAft>
            </a:pPr>
            <a:endParaRPr lang="en-US" sz="1500" spc="-38" dirty="0" smtClean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7253403" y="2864338"/>
            <a:ext cx="1409346" cy="1407138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defTabSz="685666" fontAlgn="base">
              <a:spcBef>
                <a:spcPct val="0"/>
              </a:spcBef>
              <a:spcAft>
                <a:spcPct val="0"/>
              </a:spcAft>
            </a:pPr>
            <a:endParaRPr lang="en-US" sz="1500" spc="-3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449292" y="1377536"/>
            <a:ext cx="1409346" cy="2893391"/>
          </a:xfrm>
          <a:prstGeom prst="rect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5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1936035" y="2864338"/>
            <a:ext cx="1409346" cy="1406589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666" fontAlgn="base">
              <a:spcBef>
                <a:spcPct val="0"/>
              </a:spcBef>
              <a:spcAft>
                <a:spcPct val="0"/>
              </a:spcAft>
            </a:pPr>
            <a:endParaRPr lang="en-US" sz="1500" spc="-38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1936033" y="1377536"/>
            <a:ext cx="1409346" cy="1406589"/>
          </a:xfrm>
          <a:prstGeom prst="rect">
            <a:avLst/>
          </a:prstGeom>
          <a:solidFill>
            <a:srgbClr val="41B3D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39649" y="2864337"/>
            <a:ext cx="1403350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1936035" y="1377536"/>
            <a:ext cx="1409700" cy="1403350"/>
          </a:xfrm>
          <a:solidFill>
            <a:srgbClr val="6DC2E9"/>
          </a:solidFill>
        </p:spPr>
        <p:txBody>
          <a:bodyPr>
            <a:normAutofit/>
          </a:bodyPr>
          <a:lstStyle>
            <a:lvl1pPr marL="0" indent="0">
              <a:buNone/>
              <a:defRPr lang="en-US" sz="1800" b="0" kern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Insert Icon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259399" y="1381949"/>
            <a:ext cx="1403350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7259399" y="2862815"/>
            <a:ext cx="1403350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55204" y="1376013"/>
            <a:ext cx="1403350" cy="2894914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686800" cy="648586"/>
          </a:xfrm>
        </p:spPr>
        <p:txBody>
          <a:bodyPr lIns="182880" tIns="0" rIns="182880" anchor="b" anchorCtr="0">
            <a:noAutofit/>
          </a:bodyPr>
          <a:lstStyle>
            <a:lvl1pPr algn="l">
              <a:defRPr sz="2800" b="0" cap="none">
                <a:solidFill>
                  <a:srgbClr val="0072C6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text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22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emplat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1951517" y="1392437"/>
            <a:ext cx="4286250" cy="2853734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0442" y="0"/>
            <a:ext cx="8693558" cy="602226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394664" cy="602603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68045" y="1392437"/>
            <a:ext cx="1409346" cy="1391688"/>
          </a:xfrm>
          <a:prstGeom prst="rect">
            <a:avLst/>
          </a:prstGeom>
          <a:solidFill>
            <a:srgbClr val="41B3D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500" b="1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468047" y="2854814"/>
            <a:ext cx="1409346" cy="1394376"/>
          </a:xfrm>
          <a:prstGeom prst="rect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666" fontAlgn="base">
              <a:spcBef>
                <a:spcPct val="0"/>
              </a:spcBef>
              <a:spcAft>
                <a:spcPct val="0"/>
              </a:spcAft>
            </a:pPr>
            <a:endParaRPr lang="en-US" sz="1500" spc="-38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6321103" y="1392437"/>
            <a:ext cx="2374900" cy="2856752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6856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500" spc="-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5532" y="2854814"/>
            <a:ext cx="1403350" cy="1395208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67691" y="1392437"/>
            <a:ext cx="1409700" cy="1391688"/>
          </a:xfrm>
          <a:solidFill>
            <a:srgbClr val="6DC2E9"/>
          </a:solidFill>
        </p:spPr>
        <p:txBody>
          <a:bodyPr>
            <a:normAutofit/>
          </a:bodyPr>
          <a:lstStyle>
            <a:lvl1pPr marL="0" indent="0">
              <a:buNone/>
              <a:defRPr lang="en-US" sz="1800" b="0" kern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Insert Icon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321103" y="1392437"/>
            <a:ext cx="2374900" cy="2854864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1879" y="1"/>
            <a:ext cx="8692121" cy="602604"/>
          </a:xfrm>
        </p:spPr>
        <p:txBody>
          <a:bodyPr lIns="182880" tIns="0" rIns="182880" anchor="ctr" anchorCtr="0">
            <a:noAutofit/>
          </a:bodyPr>
          <a:lstStyle>
            <a:lvl1pPr algn="l">
              <a:defRPr sz="2800" b="0" cap="none">
                <a:solidFill>
                  <a:schemeClr val="bg1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text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044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emplat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1951517" y="1392437"/>
            <a:ext cx="4286250" cy="2853734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68045" y="1392437"/>
            <a:ext cx="1409346" cy="1391688"/>
          </a:xfrm>
          <a:prstGeom prst="rect">
            <a:avLst/>
          </a:prstGeom>
          <a:solidFill>
            <a:srgbClr val="41B3D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500" b="1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468047" y="2854814"/>
            <a:ext cx="1409346" cy="1394376"/>
          </a:xfrm>
          <a:prstGeom prst="rect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666" fontAlgn="base">
              <a:spcBef>
                <a:spcPct val="0"/>
              </a:spcBef>
              <a:spcAft>
                <a:spcPct val="0"/>
              </a:spcAft>
            </a:pPr>
            <a:endParaRPr lang="en-US" sz="1500" spc="-38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6321103" y="1392437"/>
            <a:ext cx="2374900" cy="2856752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6856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500" spc="-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5532" y="2854814"/>
            <a:ext cx="1403350" cy="1395208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67691" y="1392437"/>
            <a:ext cx="1409700" cy="1391688"/>
          </a:xfrm>
          <a:solidFill>
            <a:srgbClr val="6DC2E9"/>
          </a:solidFill>
        </p:spPr>
        <p:txBody>
          <a:bodyPr>
            <a:normAutofit/>
          </a:bodyPr>
          <a:lstStyle>
            <a:lvl1pPr marL="0" indent="0">
              <a:buNone/>
              <a:defRPr lang="en-US" sz="1800" b="0" kern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Insert Icon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321103" y="1392437"/>
            <a:ext cx="2374900" cy="2854864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686800" cy="648586"/>
          </a:xfrm>
        </p:spPr>
        <p:txBody>
          <a:bodyPr lIns="182880" tIns="0" rIns="182880" anchor="b" anchorCtr="0">
            <a:noAutofit/>
          </a:bodyPr>
          <a:lstStyle>
            <a:lvl1pPr algn="l">
              <a:defRPr sz="2800" b="0" cap="none">
                <a:solidFill>
                  <a:srgbClr val="0072C6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text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187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emplat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0442" y="0"/>
            <a:ext cx="8693558" cy="602226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394664" cy="602603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68045" y="1392437"/>
            <a:ext cx="1409346" cy="1391688"/>
          </a:xfrm>
          <a:prstGeom prst="rect">
            <a:avLst/>
          </a:prstGeom>
          <a:solidFill>
            <a:srgbClr val="6DC2E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9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468047" y="2854813"/>
            <a:ext cx="1409346" cy="1403001"/>
          </a:xfrm>
          <a:prstGeom prst="rect">
            <a:avLst/>
          </a:prstGeom>
          <a:solidFill>
            <a:srgbClr val="00529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66" fontAlgn="base">
              <a:spcBef>
                <a:spcPct val="0"/>
              </a:spcBef>
              <a:spcAft>
                <a:spcPct val="0"/>
              </a:spcAft>
            </a:pPr>
            <a:endParaRPr lang="en-US" sz="1600" spc="-38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1959164" y="1401062"/>
            <a:ext cx="6728214" cy="2856753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6856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1B3DC"/>
              </a:buClr>
              <a:buSzTx/>
              <a:buFont typeface="Arial" pitchFamily="34" charset="0"/>
              <a:buNone/>
              <a:tabLst/>
              <a:defRPr/>
            </a:pPr>
            <a:endParaRPr lang="en-US" sz="1500" spc="-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8045" y="1389386"/>
            <a:ext cx="1403350" cy="1394376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68048" y="2853537"/>
            <a:ext cx="1409345" cy="1404277"/>
          </a:xfrm>
          <a:solidFill>
            <a:srgbClr val="0072C6"/>
          </a:solidFill>
        </p:spPr>
        <p:txBody>
          <a:bodyPr>
            <a:normAutofit/>
          </a:bodyPr>
          <a:lstStyle>
            <a:lvl1pPr marL="0" indent="0">
              <a:buNone/>
              <a:defRPr lang="en-US" sz="1800" b="0" kern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Insert Icon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1959164" y="1401062"/>
            <a:ext cx="6728214" cy="2848128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1879" y="1"/>
            <a:ext cx="8692121" cy="602604"/>
          </a:xfrm>
        </p:spPr>
        <p:txBody>
          <a:bodyPr lIns="182880" tIns="0" rIns="182880" anchor="ctr" anchorCtr="0">
            <a:noAutofit/>
          </a:bodyPr>
          <a:lstStyle>
            <a:lvl1pPr algn="l">
              <a:defRPr sz="2800" b="0" cap="none">
                <a:solidFill>
                  <a:schemeClr val="bg1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text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044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emplat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68045" y="1392437"/>
            <a:ext cx="1409346" cy="1391688"/>
          </a:xfrm>
          <a:prstGeom prst="rect">
            <a:avLst/>
          </a:prstGeom>
          <a:solidFill>
            <a:srgbClr val="6DC2E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9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468047" y="2854814"/>
            <a:ext cx="1409346" cy="1392115"/>
          </a:xfrm>
          <a:prstGeom prst="rect">
            <a:avLst/>
          </a:prstGeom>
          <a:solidFill>
            <a:srgbClr val="00529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66" fontAlgn="base">
              <a:spcBef>
                <a:spcPct val="0"/>
              </a:spcBef>
              <a:spcAft>
                <a:spcPct val="0"/>
              </a:spcAft>
            </a:pPr>
            <a:endParaRPr lang="en-US" sz="1600" spc="-38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1959164" y="1390176"/>
            <a:ext cx="6728214" cy="2856753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6856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1B3DC"/>
              </a:buClr>
              <a:buSzTx/>
              <a:buFont typeface="Arial" pitchFamily="34" charset="0"/>
              <a:buNone/>
              <a:tabLst/>
              <a:defRPr/>
            </a:pPr>
            <a:endParaRPr lang="en-US" sz="1500" spc="-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8045" y="1390175"/>
            <a:ext cx="1403350" cy="1393950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68045" y="2854813"/>
            <a:ext cx="1409345" cy="1392115"/>
          </a:xfrm>
          <a:solidFill>
            <a:srgbClr val="0072C6"/>
          </a:solidFill>
        </p:spPr>
        <p:txBody>
          <a:bodyPr>
            <a:normAutofit/>
          </a:bodyPr>
          <a:lstStyle>
            <a:lvl1pPr marL="0" indent="0">
              <a:buNone/>
              <a:defRPr lang="en-US" sz="1800" b="0" kern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Insert Icon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1959164" y="1401062"/>
            <a:ext cx="6728214" cy="2848128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686800" cy="648586"/>
          </a:xfrm>
        </p:spPr>
        <p:txBody>
          <a:bodyPr lIns="182880" tIns="0" rIns="182880" anchor="b" anchorCtr="0">
            <a:noAutofit/>
          </a:bodyPr>
          <a:lstStyle>
            <a:lvl1pPr algn="l">
              <a:defRPr sz="2800" b="0" cap="none">
                <a:solidFill>
                  <a:srgbClr val="0072C6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text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952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emplat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3449881" y="1372849"/>
            <a:ext cx="2447925" cy="2889250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0442" y="0"/>
            <a:ext cx="8693558" cy="602226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394664" cy="602603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6007100" y="1371600"/>
            <a:ext cx="2661894" cy="1405744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5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449292" y="1371600"/>
            <a:ext cx="2894936" cy="1405744"/>
          </a:xfrm>
          <a:prstGeom prst="rect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500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449292" y="2864339"/>
            <a:ext cx="1409346" cy="1402862"/>
          </a:xfrm>
          <a:prstGeom prst="rect">
            <a:avLst/>
          </a:prstGeom>
          <a:solidFill>
            <a:srgbClr val="6DC2E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666" fontAlgn="base">
              <a:spcBef>
                <a:spcPct val="0"/>
              </a:spcBef>
              <a:spcAft>
                <a:spcPct val="0"/>
              </a:spcAft>
            </a:pPr>
            <a:endParaRPr lang="en-US" sz="1600" spc="-38" dirty="0" smtClean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1936035" y="2864339"/>
            <a:ext cx="1409346" cy="1402861"/>
          </a:xfrm>
          <a:prstGeom prst="rect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666" fontAlgn="base">
              <a:spcBef>
                <a:spcPct val="0"/>
              </a:spcBef>
              <a:spcAft>
                <a:spcPct val="0"/>
              </a:spcAft>
            </a:pPr>
            <a:endParaRPr lang="en-US" sz="1500" spc="-38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6007100" y="2864339"/>
            <a:ext cx="2661894" cy="1402861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5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49292" y="1369232"/>
            <a:ext cx="2894936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48938" y="2863850"/>
            <a:ext cx="1409700" cy="1403350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Insert Icon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007100" y="1369232"/>
            <a:ext cx="2661894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007100" y="2864339"/>
            <a:ext cx="2661894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936035" y="2864339"/>
            <a:ext cx="1408193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51879" y="1"/>
            <a:ext cx="8692121" cy="602604"/>
          </a:xfrm>
        </p:spPr>
        <p:txBody>
          <a:bodyPr lIns="182880" tIns="0" rIns="182880" anchor="ctr" anchorCtr="0">
            <a:noAutofit/>
          </a:bodyPr>
          <a:lstStyle>
            <a:lvl1pPr algn="l">
              <a:defRPr sz="2800" b="0" cap="none">
                <a:solidFill>
                  <a:schemeClr val="bg1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text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529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emplat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3449881" y="1372849"/>
            <a:ext cx="2447925" cy="2889250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baseline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6007100" y="1371600"/>
            <a:ext cx="2661894" cy="1405744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5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449292" y="1371600"/>
            <a:ext cx="2894936" cy="1405744"/>
          </a:xfrm>
          <a:prstGeom prst="rect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500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449292" y="2864339"/>
            <a:ext cx="1409346" cy="1402862"/>
          </a:xfrm>
          <a:prstGeom prst="rect">
            <a:avLst/>
          </a:prstGeom>
          <a:solidFill>
            <a:srgbClr val="6DC2E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666" fontAlgn="base">
              <a:spcBef>
                <a:spcPct val="0"/>
              </a:spcBef>
              <a:spcAft>
                <a:spcPct val="0"/>
              </a:spcAft>
            </a:pPr>
            <a:endParaRPr lang="en-US" sz="1600" spc="-38" dirty="0" smtClean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1936035" y="2864339"/>
            <a:ext cx="1409346" cy="1402861"/>
          </a:xfrm>
          <a:prstGeom prst="rect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666" fontAlgn="base">
              <a:spcBef>
                <a:spcPct val="0"/>
              </a:spcBef>
              <a:spcAft>
                <a:spcPct val="0"/>
              </a:spcAft>
            </a:pPr>
            <a:endParaRPr lang="en-US" sz="1500" spc="-38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6007100" y="2864339"/>
            <a:ext cx="2661894" cy="1402861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4572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5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49292" y="1369232"/>
            <a:ext cx="2894936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48938" y="2863850"/>
            <a:ext cx="1409700" cy="1403350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Insert Icon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007100" y="1369232"/>
            <a:ext cx="2661894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007100" y="2864339"/>
            <a:ext cx="2661894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936035" y="2864339"/>
            <a:ext cx="1408193" cy="1408112"/>
          </a:xfrm>
        </p:spPr>
        <p:txBody>
          <a:bodyPr>
            <a:normAutofit/>
          </a:bodyPr>
          <a:lstStyle>
            <a:lvl1pPr marL="0" indent="0">
              <a:buNone/>
              <a:defRPr lang="en-US" sz="1800" b="0" kern="12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lvl="0" algn="l" defTabSz="457200" rtl="0" eaLnBrk="1" latinLnBrk="0" hangingPunct="1"/>
            <a:r>
              <a:rPr lang="en-US" dirty="0" smtClean="0"/>
              <a:t>Enter Text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686800" cy="648586"/>
          </a:xfrm>
        </p:spPr>
        <p:txBody>
          <a:bodyPr lIns="182880" tIns="0" rIns="182880" anchor="b" anchorCtr="0">
            <a:noAutofit/>
          </a:bodyPr>
          <a:lstStyle>
            <a:lvl1pPr algn="l">
              <a:defRPr sz="2800" b="0" cap="none">
                <a:solidFill>
                  <a:srgbClr val="0072C6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text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959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_0001_Layer Comp 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" t="10272" r="17057" b="7457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58352" y="336926"/>
            <a:ext cx="3556674" cy="3611961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/>
          </a:p>
        </p:txBody>
      </p:sp>
      <p:sp>
        <p:nvSpPr>
          <p:cNvPr id="12" name="Rectangle 11"/>
          <p:cNvSpPr/>
          <p:nvPr userDrawn="1"/>
        </p:nvSpPr>
        <p:spPr>
          <a:xfrm flipH="1">
            <a:off x="658352" y="4003650"/>
            <a:ext cx="806516" cy="803957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 flipH="1">
            <a:off x="204720" y="4001527"/>
            <a:ext cx="398869" cy="397604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 flipH="1">
            <a:off x="410516" y="3754304"/>
            <a:ext cx="193073" cy="192460"/>
          </a:xfrm>
          <a:prstGeom prst="rect">
            <a:avLst/>
          </a:prstGeom>
          <a:solidFill>
            <a:srgbClr val="6DC2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59026" y="652085"/>
            <a:ext cx="3556000" cy="1725975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>
              <a:defRPr sz="4800" b="0" cap="none" baseline="0">
                <a:solidFill>
                  <a:srgbClr val="FFFFFF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52" y="2913375"/>
            <a:ext cx="3105355" cy="505773"/>
          </a:xfrm>
        </p:spPr>
        <p:txBody>
          <a:bodyPr tIns="0">
            <a:normAutofit/>
          </a:bodyPr>
          <a:lstStyle>
            <a:lvl1pPr marL="0" indent="0" algn="l">
              <a:buNone/>
              <a:defRPr sz="2000" b="0">
                <a:solidFill>
                  <a:srgbClr val="FFFFFF"/>
                </a:solidFill>
                <a:latin typeface="Segoe Light"/>
                <a:cs typeface="Sego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12" descr="Z:\Share\To-Jake\logos_for_jake\MSP_regular.png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 bwMode="auto">
          <a:xfrm>
            <a:off x="6024630" y="4519626"/>
            <a:ext cx="3119370" cy="6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033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SC12_Sam_001_16x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309337" y="410211"/>
            <a:ext cx="3556674" cy="3611961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309337" y="718186"/>
            <a:ext cx="3556000" cy="1725975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>
              <a:defRPr sz="4800" b="0" cap="none" baseline="0">
                <a:solidFill>
                  <a:srgbClr val="FFFFFF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51789" y="2968460"/>
            <a:ext cx="3105355" cy="505773"/>
          </a:xfrm>
        </p:spPr>
        <p:txBody>
          <a:bodyPr tIns="0">
            <a:normAutofit/>
          </a:bodyPr>
          <a:lstStyle>
            <a:lvl1pPr marL="0" indent="0" algn="l">
              <a:buNone/>
              <a:defRPr sz="2000" b="0">
                <a:solidFill>
                  <a:srgbClr val="FFFFFF"/>
                </a:solidFill>
                <a:latin typeface="Segoe Light"/>
                <a:cs typeface="Sego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flipH="1">
            <a:off x="5309337" y="4076935"/>
            <a:ext cx="806516" cy="803957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 flipH="1">
            <a:off x="4855705" y="4074812"/>
            <a:ext cx="398869" cy="397604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 flipH="1">
            <a:off x="5061501" y="3827589"/>
            <a:ext cx="193073" cy="192460"/>
          </a:xfrm>
          <a:prstGeom prst="rect">
            <a:avLst/>
          </a:prstGeom>
          <a:solidFill>
            <a:srgbClr val="6DC2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2" descr="Z:\Share\To-Jake\logos_for_jake\MSP_regular.png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 bwMode="auto">
          <a:xfrm>
            <a:off x="0" y="4519626"/>
            <a:ext cx="3119370" cy="6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645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_0002_Layer Comp 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0" r="8470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653066" y="306222"/>
            <a:ext cx="3556674" cy="3611961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/>
          </a:p>
        </p:txBody>
      </p:sp>
      <p:sp>
        <p:nvSpPr>
          <p:cNvPr id="13" name="Rectangle 12"/>
          <p:cNvSpPr/>
          <p:nvPr userDrawn="1"/>
        </p:nvSpPr>
        <p:spPr>
          <a:xfrm flipH="1">
            <a:off x="653066" y="3972946"/>
            <a:ext cx="806516" cy="803957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 flipH="1">
            <a:off x="199434" y="3970823"/>
            <a:ext cx="398869" cy="397604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flipH="1">
            <a:off x="405230" y="3723600"/>
            <a:ext cx="193073" cy="192460"/>
          </a:xfrm>
          <a:prstGeom prst="rect">
            <a:avLst/>
          </a:prstGeom>
          <a:solidFill>
            <a:srgbClr val="6DC2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59026" y="652085"/>
            <a:ext cx="3556000" cy="1725975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>
              <a:defRPr sz="4800" b="0" cap="none" baseline="0">
                <a:solidFill>
                  <a:srgbClr val="FFFFFF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pic>
        <p:nvPicPr>
          <p:cNvPr id="11" name="Picture 12" descr="Z:\Share\To-Jake\logos_for_jake\MSP_regular.png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 bwMode="auto">
          <a:xfrm>
            <a:off x="6024630" y="0"/>
            <a:ext cx="3119370" cy="6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52" y="2913375"/>
            <a:ext cx="3105355" cy="505773"/>
          </a:xfrm>
        </p:spPr>
        <p:txBody>
          <a:bodyPr tIns="0">
            <a:normAutofit/>
          </a:bodyPr>
          <a:lstStyle>
            <a:lvl1pPr marL="0" indent="0" algn="l">
              <a:buNone/>
              <a:defRPr sz="2000" b="0">
                <a:solidFill>
                  <a:srgbClr val="FFFFFF"/>
                </a:solidFill>
                <a:latin typeface="Segoe Light"/>
                <a:cs typeface="Sego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457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0003_Layer Comp 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8" name="Rectangle 27"/>
          <p:cNvSpPr/>
          <p:nvPr userDrawn="1"/>
        </p:nvSpPr>
        <p:spPr>
          <a:xfrm>
            <a:off x="5233580" y="245654"/>
            <a:ext cx="3184052" cy="3875969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33582" y="1300918"/>
            <a:ext cx="3184050" cy="1465761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>
              <a:defRPr sz="4400" b="0" cap="none" baseline="0">
                <a:solidFill>
                  <a:srgbClr val="FFFFFF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</a:t>
            </a:r>
            <a:br>
              <a:rPr lang="en-US" dirty="0" smtClean="0"/>
            </a:br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74224" y="3529722"/>
            <a:ext cx="2902766" cy="429521"/>
          </a:xfrm>
        </p:spPr>
        <p:txBody>
          <a:bodyPr tIns="0">
            <a:normAutofit/>
          </a:bodyPr>
          <a:lstStyle>
            <a:lvl1pPr marL="0" indent="0" algn="l">
              <a:buNone/>
              <a:defRPr sz="2000" b="0">
                <a:solidFill>
                  <a:srgbClr val="FFFFFF"/>
                </a:solidFill>
                <a:latin typeface="Segoe Light"/>
                <a:cs typeface="Sego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8472687" y="4175960"/>
            <a:ext cx="398869" cy="397604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8472687" y="3928713"/>
            <a:ext cx="193073" cy="192460"/>
          </a:xfrm>
          <a:prstGeom prst="rect">
            <a:avLst/>
          </a:prstGeom>
          <a:solidFill>
            <a:srgbClr val="6DC2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 userDrawn="1"/>
        </p:nvSpPr>
        <p:spPr>
          <a:xfrm>
            <a:off x="7611116" y="4176386"/>
            <a:ext cx="806516" cy="803957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2" descr="Z:\Share\To-Jake\logos_for_jake\MSP_regular.png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 bwMode="auto">
          <a:xfrm>
            <a:off x="0" y="0"/>
            <a:ext cx="3119370" cy="6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886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027067" y="464639"/>
            <a:ext cx="7302500" cy="2723061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027067" y="1345644"/>
            <a:ext cx="7301768" cy="830262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5400" b="0" cap="none" baseline="0">
                <a:solidFill>
                  <a:schemeClr val="bg1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35071" y="2176993"/>
            <a:ext cx="6993764" cy="419605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FFFFFF"/>
                </a:solidFill>
                <a:latin typeface="Segoe Light"/>
                <a:cs typeface="Segoe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71641" y="3242463"/>
            <a:ext cx="398869" cy="397604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778219" y="2995240"/>
            <a:ext cx="193073" cy="192460"/>
          </a:xfrm>
          <a:prstGeom prst="rect">
            <a:avLst/>
          </a:prstGeom>
          <a:solidFill>
            <a:srgbClr val="6DC2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027067" y="3242628"/>
            <a:ext cx="806516" cy="803957"/>
          </a:xfrm>
          <a:prstGeom prst="rect">
            <a:avLst/>
          </a:prstGeom>
          <a:solidFill>
            <a:srgbClr val="00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Z:\Share\To-Jake\logos_for_jake\MSP_regular.png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 bwMode="auto">
          <a:xfrm>
            <a:off x="6024630" y="4519626"/>
            <a:ext cx="3119370" cy="6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292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30F-B7E3-6A47-BE8A-187D77555B7C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DC2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2" descr="Z:\Share\To-Jake\logos_for_jake\MSP_regular.png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 bwMode="auto">
          <a:xfrm>
            <a:off x="6024630" y="4519626"/>
            <a:ext cx="3119370" cy="6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13311" y="1908437"/>
            <a:ext cx="7826044" cy="1102393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200" b="0" cap="none" baseline="0">
                <a:solidFill>
                  <a:schemeClr val="bg1"/>
                </a:solidFill>
                <a:latin typeface="Segoe Light"/>
                <a:cs typeface="Segoe Light"/>
              </a:defRPr>
            </a:lvl1pPr>
          </a:lstStyle>
          <a:p>
            <a:r>
              <a:rPr lang="en-US" dirty="0" smtClean="0"/>
              <a:t>divider page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18100" y="3017520"/>
            <a:ext cx="7320135" cy="31470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FFFFFF"/>
                </a:solidFill>
                <a:latin typeface="Segoe Light"/>
                <a:cs typeface="Segoe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090041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0730F-B7E3-6A47-BE8A-187D77555B7C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3E85D-0FC7-164D-9B9E-D8CDD8FC5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kern="1200" cap="none" baseline="0">
          <a:solidFill>
            <a:schemeClr val="tx1"/>
          </a:solidFill>
          <a:latin typeface="Segoe Light"/>
          <a:ea typeface="Segoe UI" pitchFamily="34" charset="0"/>
          <a:cs typeface="Segoe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2C6"/>
        </a:buClr>
        <a:buFont typeface="Arial"/>
        <a:buChar char="•"/>
        <a:defRPr lang="en-US" sz="2800" b="0" i="0" kern="1200" dirty="0" smtClean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defTabSz="457200" rtl="0" eaLnBrk="1" latinLnBrk="0" hangingPunct="1">
        <a:spcBef>
          <a:spcPts val="400"/>
        </a:spcBef>
        <a:buClr>
          <a:srgbClr val="0072C6"/>
        </a:buClr>
        <a:buSzPct val="70000"/>
        <a:buFont typeface="Courier New" pitchFamily="49" charset="0"/>
        <a:buChar char="o"/>
        <a:defRPr lang="en-US" sz="2400" b="0" i="0" kern="1200" dirty="0" smtClean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2C6"/>
        </a:buClr>
        <a:buFont typeface="Wingdings" pitchFamily="2" charset="2"/>
        <a:buChar char="§"/>
        <a:defRPr lang="en-US" sz="2000" b="0" i="0" kern="1200" dirty="0" smtClean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2C6"/>
        </a:buClr>
        <a:buFont typeface="Arial"/>
        <a:buChar char="–"/>
        <a:defRPr lang="en-US" sz="1600" b="0" i="0" kern="1200" dirty="0" smtClean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2C6"/>
        </a:buClr>
        <a:buFont typeface="Arial"/>
        <a:buChar char="»"/>
        <a:defRPr lang="en-US" sz="1600" b="0" i="0" kern="1200" dirty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video" Target="https://www.youtube.com/embed/FC5FbmsH4fw" TargetMode="External"/><Relationship Id="rId6" Type="http://schemas.openxmlformats.org/officeDocument/2006/relationships/image" Target="../media/image15.jpeg"/><Relationship Id="rId5" Type="http://schemas.openxmlformats.org/officeDocument/2006/relationships/hyperlink" Target="http://bit.ly/J60cKe" TargetMode="External"/><Relationship Id="rId4" Type="http://schemas.openxmlformats.org/officeDocument/2006/relationships/hyperlink" Target="http://hourofcode.com/us/h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uchdevelop.com/hourofcode2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png"/><Relationship Id="rId7" Type="http://schemas.openxmlformats.org/officeDocument/2006/relationships/image" Target="../media/image2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WMF"/><Relationship Id="rId5" Type="http://schemas.openxmlformats.org/officeDocument/2006/relationships/image" Target="../media/image22.png"/><Relationship Id="rId4" Type="http://schemas.openxmlformats.org/officeDocument/2006/relationships/image" Target="../media/image21.WMF"/><Relationship Id="rId9" Type="http://schemas.openxmlformats.org/officeDocument/2006/relationships/hyperlink" Target="http://aka.ms/intro2cod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hyperlink" Target="http://aka.ms/learnmore" TargetMode="External"/><Relationship Id="rId4" Type="http://schemas.openxmlformats.org/officeDocument/2006/relationships/hyperlink" Target="http://imagine.microsof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55258" y="483851"/>
            <a:ext cx="3509503" cy="1953028"/>
          </a:xfrm>
        </p:spPr>
        <p:txBody>
          <a:bodyPr/>
          <a:lstStyle/>
          <a:p>
            <a:r>
              <a:rPr lang="en-US" sz="4200" dirty="0" smtClean="0"/>
              <a:t>Hour</a:t>
            </a:r>
            <a:br>
              <a:rPr lang="en-US" sz="4200" dirty="0" smtClean="0"/>
            </a:br>
            <a:r>
              <a:rPr lang="en-US" sz="4200" dirty="0" smtClean="0"/>
              <a:t>of</a:t>
            </a:r>
            <a:br>
              <a:rPr lang="en-US" sz="4200" dirty="0" smtClean="0"/>
            </a:br>
            <a:r>
              <a:rPr lang="en-US" sz="4200" dirty="0" smtClean="0"/>
              <a:t>Code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hr-HR" dirty="0" smtClean="0"/>
              <a:t>Mateja Hržica, MSP</a:t>
            </a:r>
            <a:endParaRPr lang="en-US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5255258" y="2920730"/>
            <a:ext cx="3140698" cy="429521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72C6"/>
              </a:buClr>
              <a:buFont typeface="Arial"/>
              <a:buNone/>
              <a:defRPr lang="en-US" sz="2000" b="0" i="0" kern="1200">
                <a:solidFill>
                  <a:srgbClr val="FFFFFF"/>
                </a:solidFill>
                <a:latin typeface="Segoe Light"/>
                <a:ea typeface="Segoe UI" pitchFamily="34" charset="0"/>
                <a:cs typeface="Segoe Light"/>
              </a:defRPr>
            </a:lvl1pPr>
            <a:lvl2pPr marL="457200" indent="0" algn="ctr" defTabSz="457200" rtl="0" eaLnBrk="1" latinLnBrk="0" hangingPunct="1">
              <a:spcBef>
                <a:spcPts val="400"/>
              </a:spcBef>
              <a:buClr>
                <a:srgbClr val="0072C6"/>
              </a:buClr>
              <a:buSzPct val="70000"/>
              <a:buFont typeface="Courier New" pitchFamily="49" charset="0"/>
              <a:buNone/>
              <a:defRPr lang="en-US" sz="2400" b="0" i="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0072C6"/>
              </a:buClr>
              <a:buFont typeface="Wingdings" pitchFamily="2" charset="2"/>
              <a:buNone/>
              <a:defRPr lang="en-US" sz="2000" b="0" i="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0072C6"/>
              </a:buClr>
              <a:buFont typeface="Arial"/>
              <a:buNone/>
              <a:defRPr lang="en-US" sz="1600" b="0" i="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0072C6"/>
              </a:buClr>
              <a:buFont typeface="Arial"/>
              <a:buNone/>
              <a:defRPr lang="en-US" sz="1600" b="0" i="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Coding Jetpack Jumper</a:t>
            </a:r>
            <a:endParaRPr lang="en-US" sz="2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797" y="0"/>
            <a:ext cx="1438193" cy="287638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3675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to </a:t>
            </a:r>
            <a:r>
              <a:rPr lang="en-US" i="1" dirty="0" smtClean="0"/>
              <a:t>Hour of Code</a:t>
            </a:r>
            <a:r>
              <a:rPr lang="hr-HR" i="1" dirty="0" smtClean="0"/>
              <a:t> – </a:t>
            </a:r>
            <a:r>
              <a:rPr lang="hr-HR" dirty="0" smtClean="0"/>
              <a:t>Sat kodiranja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9965" y="4168591"/>
            <a:ext cx="8599393" cy="950956"/>
          </a:xfrm>
        </p:spPr>
        <p:txBody>
          <a:bodyPr anchor="b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>
                <a:hlinkClick r:id="rId4"/>
              </a:rPr>
              <a:t>http</a:t>
            </a:r>
            <a:r>
              <a:rPr lang="en-US" sz="2400" dirty="0">
                <a:hlinkClick r:id="rId4"/>
              </a:rPr>
              <a:t>://</a:t>
            </a:r>
            <a:r>
              <a:rPr lang="en-US" sz="2400" dirty="0" smtClean="0">
                <a:hlinkClick r:id="rId4"/>
              </a:rPr>
              <a:t>hourofcode.com/us/hr</a:t>
            </a:r>
            <a:r>
              <a:rPr lang="hr-HR" sz="2400" dirty="0" smtClean="0"/>
              <a:t>	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r-HR" sz="2400" dirty="0" smtClean="0">
                <a:hlinkClick r:id="rId5"/>
              </a:rPr>
              <a:t>http</a:t>
            </a:r>
            <a:r>
              <a:rPr lang="hr-HR" sz="2400" dirty="0">
                <a:hlinkClick r:id="rId5"/>
              </a:rPr>
              <a:t>://</a:t>
            </a:r>
            <a:r>
              <a:rPr lang="hr-HR" sz="2400" dirty="0" smtClean="0">
                <a:hlinkClick r:id="rId5"/>
              </a:rPr>
              <a:t>bit.ly/J60cKe</a:t>
            </a:r>
            <a:r>
              <a:rPr lang="hr-HR" sz="2400" dirty="0" smtClean="0"/>
              <a:t> </a:t>
            </a:r>
            <a:endParaRPr lang="en-US" sz="2400" dirty="0" smtClean="0"/>
          </a:p>
        </p:txBody>
      </p:sp>
      <p:pic>
        <p:nvPicPr>
          <p:cNvPr id="2" name="FC5FbmsH4fw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346400" y="674605"/>
            <a:ext cx="6480700" cy="364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3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Rječnik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879" y="726143"/>
            <a:ext cx="8229600" cy="4282888"/>
          </a:xfrm>
        </p:spPr>
        <p:txBody>
          <a:bodyPr>
            <a:normAutofit fontScale="47500" lnSpcReduction="20000"/>
          </a:bodyPr>
          <a:lstStyle/>
          <a:p>
            <a:pPr marL="355600" lvl="0" indent="-355600">
              <a:buFont typeface="+mj-lt"/>
              <a:buAutoNum type="arabicPeriod"/>
            </a:pPr>
            <a:r>
              <a:rPr lang="hr-HR" b="1" dirty="0" smtClean="0"/>
              <a:t>Računalni program (engl. </a:t>
            </a:r>
            <a:r>
              <a:rPr lang="en-US" b="1" dirty="0" smtClean="0"/>
              <a:t>Computer program</a:t>
            </a:r>
            <a:r>
              <a:rPr lang="hr-HR" b="1" dirty="0" smtClean="0"/>
              <a:t>)</a:t>
            </a:r>
            <a:r>
              <a:rPr lang="en-US" dirty="0" smtClean="0"/>
              <a:t>: </a:t>
            </a:r>
            <a:endParaRPr lang="hr-HR" dirty="0" smtClean="0"/>
          </a:p>
          <a:p>
            <a:pPr lvl="1" indent="-204788"/>
            <a:r>
              <a:rPr lang="hr-HR" dirty="0" smtClean="0"/>
              <a:t>Precizni skup uputa koje računalo može razumjeti</a:t>
            </a:r>
            <a:endParaRPr lang="hr-HR" dirty="0"/>
          </a:p>
          <a:p>
            <a:pPr marL="355600" lvl="0" indent="-355600">
              <a:buFont typeface="+mj-lt"/>
              <a:buAutoNum type="arabicPeriod"/>
            </a:pPr>
            <a:r>
              <a:rPr lang="hr-HR" b="1" dirty="0" smtClean="0"/>
              <a:t>Sintaksa (engl. </a:t>
            </a:r>
            <a:r>
              <a:rPr lang="en-US" b="1" dirty="0" smtClean="0"/>
              <a:t>Syntax</a:t>
            </a:r>
            <a:r>
              <a:rPr lang="hr-HR" b="1" dirty="0" smtClean="0"/>
              <a:t>)</a:t>
            </a:r>
            <a:r>
              <a:rPr lang="en-US" dirty="0" smtClean="0"/>
              <a:t>: </a:t>
            </a:r>
            <a:endParaRPr lang="hr-HR" dirty="0" smtClean="0"/>
          </a:p>
          <a:p>
            <a:pPr lvl="1" indent="-204788"/>
            <a:r>
              <a:rPr lang="hr-HR" dirty="0"/>
              <a:t>Pravila koja određuju što je </a:t>
            </a:r>
            <a:r>
              <a:rPr lang="hr-HR" dirty="0" smtClean="0"/>
              <a:t>dozvoljeno; „gramatika” programiranja</a:t>
            </a:r>
            <a:endParaRPr lang="hr-HR" dirty="0"/>
          </a:p>
          <a:p>
            <a:pPr marL="355600" lvl="0" indent="-355600">
              <a:buFont typeface="+mj-lt"/>
              <a:buAutoNum type="arabicPeriod"/>
              <a:tabLst>
                <a:tab pos="450850" algn="l"/>
              </a:tabLst>
            </a:pPr>
            <a:r>
              <a:rPr lang="hr-HR" b="1" dirty="0" smtClean="0"/>
              <a:t>Objekt (engl. </a:t>
            </a:r>
            <a:r>
              <a:rPr lang="en-US" b="1" dirty="0" smtClean="0"/>
              <a:t>Object</a:t>
            </a:r>
            <a:r>
              <a:rPr lang="hr-HR" b="1" dirty="0" smtClean="0"/>
              <a:t>)</a:t>
            </a:r>
            <a:r>
              <a:rPr lang="en-US" dirty="0" smtClean="0"/>
              <a:t>: </a:t>
            </a:r>
            <a:endParaRPr lang="hr-HR" dirty="0" smtClean="0"/>
          </a:p>
          <a:p>
            <a:pPr lvl="1" indent="-204788"/>
            <a:r>
              <a:rPr lang="hr-HR" dirty="0" smtClean="0"/>
              <a:t>Objekt je u liniji koda kao imenica u rečenici</a:t>
            </a:r>
            <a:endParaRPr lang="hr-HR" dirty="0"/>
          </a:p>
          <a:p>
            <a:pPr marL="355600" lvl="0" indent="-355600">
              <a:buFont typeface="+mj-lt"/>
              <a:buAutoNum type="arabicPeriod"/>
            </a:pPr>
            <a:r>
              <a:rPr lang="hr-HR" b="1" dirty="0" smtClean="0"/>
              <a:t>Funkcija (engl. </a:t>
            </a:r>
            <a:r>
              <a:rPr lang="en-US" b="1" dirty="0" smtClean="0"/>
              <a:t>Function</a:t>
            </a:r>
            <a:r>
              <a:rPr lang="hr-HR" b="1" dirty="0" smtClean="0"/>
              <a:t>)</a:t>
            </a:r>
            <a:r>
              <a:rPr lang="en-US" dirty="0" smtClean="0"/>
              <a:t>: </a:t>
            </a:r>
            <a:endParaRPr lang="hr-HR" dirty="0"/>
          </a:p>
          <a:p>
            <a:pPr lvl="1" indent="-204788"/>
            <a:r>
              <a:rPr lang="hr-HR" dirty="0" smtClean="0"/>
              <a:t>Funkcija je </a:t>
            </a:r>
            <a:r>
              <a:rPr lang="hr-HR" dirty="0"/>
              <a:t>u liniji koda kao </a:t>
            </a:r>
            <a:r>
              <a:rPr lang="hr-HR" dirty="0" smtClean="0"/>
              <a:t>glagol u rečenici – </a:t>
            </a:r>
            <a:r>
              <a:rPr lang="hr-HR" dirty="0" err="1" smtClean="0"/>
              <a:t>if</a:t>
            </a:r>
            <a:r>
              <a:rPr lang="hr-HR" dirty="0" smtClean="0"/>
              <a:t>, </a:t>
            </a:r>
            <a:r>
              <a:rPr lang="hr-HR" dirty="0" err="1" smtClean="0"/>
              <a:t>while</a:t>
            </a:r>
            <a:r>
              <a:rPr lang="hr-HR" dirty="0" smtClean="0"/>
              <a:t>, do </a:t>
            </a:r>
            <a:r>
              <a:rPr lang="hr-HR" dirty="0" err="1" smtClean="0"/>
              <a:t>while</a:t>
            </a:r>
            <a:r>
              <a:rPr lang="hr-HR" dirty="0" smtClean="0"/>
              <a:t>…</a:t>
            </a:r>
            <a:endParaRPr lang="hr-HR" dirty="0"/>
          </a:p>
          <a:p>
            <a:pPr marL="355600" lvl="0" indent="-355600">
              <a:buFont typeface="+mj-lt"/>
              <a:buAutoNum type="arabicPeriod"/>
            </a:pPr>
            <a:r>
              <a:rPr lang="hr-HR" b="1" dirty="0" smtClean="0"/>
              <a:t>Parametar (engl. </a:t>
            </a:r>
            <a:r>
              <a:rPr lang="en-US" b="1" dirty="0" smtClean="0"/>
              <a:t>Parameter</a:t>
            </a:r>
            <a:r>
              <a:rPr lang="hr-HR" b="1" dirty="0" smtClean="0"/>
              <a:t>)</a:t>
            </a:r>
            <a:r>
              <a:rPr lang="en-US" dirty="0" smtClean="0"/>
              <a:t>: </a:t>
            </a:r>
            <a:endParaRPr lang="hr-HR" dirty="0" smtClean="0"/>
          </a:p>
          <a:p>
            <a:pPr lvl="1" indent="-204788"/>
            <a:r>
              <a:rPr lang="hr-HR" dirty="0" smtClean="0"/>
              <a:t>Vrijednost koja se prosljeđuje funkciji</a:t>
            </a:r>
            <a:endParaRPr lang="hr-HR" dirty="0"/>
          </a:p>
          <a:p>
            <a:pPr marL="355600" lvl="0" indent="-355600">
              <a:buFont typeface="+mj-lt"/>
              <a:buAutoNum type="arabicPeriod"/>
            </a:pPr>
            <a:r>
              <a:rPr lang="hr-HR" b="1" dirty="0" err="1" smtClean="0"/>
              <a:t>Pikseli</a:t>
            </a:r>
            <a:r>
              <a:rPr lang="hr-HR" b="1" dirty="0" smtClean="0"/>
              <a:t> (engl. </a:t>
            </a:r>
            <a:r>
              <a:rPr lang="en-US" b="1" dirty="0" smtClean="0"/>
              <a:t>Pixels</a:t>
            </a:r>
            <a:r>
              <a:rPr lang="hr-HR" b="1" dirty="0" smtClean="0"/>
              <a:t>)</a:t>
            </a:r>
            <a:r>
              <a:rPr lang="en-US" dirty="0" smtClean="0"/>
              <a:t>: </a:t>
            </a:r>
            <a:endParaRPr lang="hr-HR" dirty="0" smtClean="0"/>
          </a:p>
          <a:p>
            <a:pPr lvl="1" indent="-204788"/>
            <a:r>
              <a:rPr lang="hr-HR" dirty="0" smtClean="0"/>
              <a:t>Točkica na zaslonu</a:t>
            </a:r>
            <a:endParaRPr lang="hr-HR" dirty="0"/>
          </a:p>
          <a:p>
            <a:pPr marL="355600" lvl="0" indent="-355600">
              <a:buFont typeface="+mj-lt"/>
              <a:buAutoNum type="arabicPeriod"/>
            </a:pPr>
            <a:r>
              <a:rPr lang="hr-HR" b="1" dirty="0" smtClean="0"/>
              <a:t>Događaj (engl. </a:t>
            </a:r>
            <a:r>
              <a:rPr lang="en-US" b="1" dirty="0" smtClean="0"/>
              <a:t>Event</a:t>
            </a:r>
            <a:r>
              <a:rPr lang="hr-HR" b="1" dirty="0" smtClean="0"/>
              <a:t>)</a:t>
            </a:r>
            <a:r>
              <a:rPr lang="en-US" dirty="0" smtClean="0"/>
              <a:t>: </a:t>
            </a:r>
            <a:endParaRPr lang="hr-HR" dirty="0" smtClean="0"/>
          </a:p>
          <a:p>
            <a:pPr lvl="1" indent="-204788"/>
            <a:r>
              <a:rPr lang="hr-HR" dirty="0" smtClean="0"/>
              <a:t>Nešto što se događa izvan koda, ali računalo razumije što treba napraviti</a:t>
            </a:r>
            <a:endParaRPr lang="hr-HR" dirty="0"/>
          </a:p>
          <a:p>
            <a:pPr marL="355600" lvl="0" indent="-355600">
              <a:buFont typeface="+mj-lt"/>
              <a:buAutoNum type="arabicPeriod"/>
            </a:pPr>
            <a:r>
              <a:rPr lang="hr-HR" b="1" dirty="0" smtClean="0"/>
              <a:t>Uvjet (engl. </a:t>
            </a:r>
            <a:r>
              <a:rPr lang="en-US" b="1" dirty="0" smtClean="0"/>
              <a:t>Conditional</a:t>
            </a:r>
            <a:r>
              <a:rPr lang="hr-HR" b="1" dirty="0" smtClean="0"/>
              <a:t>)</a:t>
            </a:r>
            <a:r>
              <a:rPr lang="en-US" dirty="0" smtClean="0"/>
              <a:t>: </a:t>
            </a:r>
            <a:endParaRPr lang="hr-HR" dirty="0" smtClean="0"/>
          </a:p>
          <a:p>
            <a:pPr lvl="1" indent="-204788"/>
            <a:r>
              <a:rPr lang="hr-HR" dirty="0" smtClean="0"/>
              <a:t>Dio koda koji testira nekakav uvjet (</a:t>
            </a:r>
            <a:r>
              <a:rPr lang="hr-HR" dirty="0" err="1" smtClean="0"/>
              <a:t>if</a:t>
            </a:r>
            <a:r>
              <a:rPr lang="hr-HR" dirty="0" smtClean="0"/>
              <a:t>/</a:t>
            </a:r>
            <a:r>
              <a:rPr lang="hr-HR" dirty="0" err="1" smtClean="0"/>
              <a:t>then</a:t>
            </a:r>
            <a:r>
              <a:rPr lang="hr-HR" dirty="0" smtClean="0"/>
              <a:t>)</a:t>
            </a:r>
            <a:r>
              <a:rPr lang="en-US" dirty="0" smtClean="0"/>
              <a:t>.</a:t>
            </a:r>
            <a:endParaRPr lang="hr-HR" dirty="0"/>
          </a:p>
          <a:p>
            <a:pPr marL="355600" lvl="0" indent="-355600">
              <a:buFont typeface="+mj-lt"/>
              <a:buAutoNum type="arabicPeriod"/>
            </a:pPr>
            <a:r>
              <a:rPr lang="hr-HR" b="1" dirty="0" smtClean="0"/>
              <a:t>Svojstvo (engl. </a:t>
            </a:r>
            <a:r>
              <a:rPr lang="en-US" b="1" dirty="0" smtClean="0"/>
              <a:t>Property</a:t>
            </a:r>
            <a:r>
              <a:rPr lang="hr-HR" b="1" dirty="0" smtClean="0"/>
              <a:t>)</a:t>
            </a:r>
            <a:r>
              <a:rPr lang="en-US" dirty="0" smtClean="0"/>
              <a:t>: </a:t>
            </a:r>
            <a:endParaRPr lang="hr-HR" dirty="0" smtClean="0"/>
          </a:p>
          <a:p>
            <a:pPr lvl="1" indent="-204788"/>
            <a:r>
              <a:rPr lang="hr-HR" dirty="0" smtClean="0"/>
              <a:t>Informacija o objektu koja se može pregledati ili provjeriti.</a:t>
            </a:r>
            <a:endParaRPr lang="hr-HR" dirty="0"/>
          </a:p>
          <a:p>
            <a:pPr marL="355600" lvl="0" indent="-355600">
              <a:buFont typeface="+mj-lt"/>
              <a:buAutoNum type="arabicPeriod"/>
            </a:pPr>
            <a:r>
              <a:rPr lang="hr-HR" b="1" dirty="0" smtClean="0"/>
              <a:t>Varijabla (engl. </a:t>
            </a:r>
            <a:r>
              <a:rPr lang="en-US" b="1" dirty="0" smtClean="0"/>
              <a:t>Variable</a:t>
            </a:r>
            <a:r>
              <a:rPr lang="hr-HR" b="1" dirty="0" smtClean="0"/>
              <a:t>)</a:t>
            </a:r>
            <a:r>
              <a:rPr lang="en-US" dirty="0" smtClean="0"/>
              <a:t>: </a:t>
            </a:r>
            <a:endParaRPr lang="hr-HR" dirty="0" smtClean="0"/>
          </a:p>
          <a:p>
            <a:pPr lvl="1" indent="-204788"/>
            <a:r>
              <a:rPr lang="hr-HR" dirty="0" smtClean="0"/>
              <a:t>Način spremanja podatka tako da ga se kasnije može koristiti</a:t>
            </a:r>
            <a:r>
              <a:rPr lang="en-US" dirty="0" smtClean="0"/>
              <a:t>.</a:t>
            </a:r>
            <a:endParaRPr lang="hr-HR" dirty="0"/>
          </a:p>
          <a:p>
            <a:pPr marL="355600" lvl="0" indent="-355600">
              <a:buFont typeface="+mj-lt"/>
              <a:buAutoNum type="arabicPeriod"/>
            </a:pPr>
            <a:r>
              <a:rPr lang="hr-HR" b="1" dirty="0" smtClean="0"/>
              <a:t>Petlja (engl. </a:t>
            </a:r>
            <a:r>
              <a:rPr lang="en-US" b="1" dirty="0" smtClean="0"/>
              <a:t>Loop</a:t>
            </a:r>
            <a:r>
              <a:rPr lang="hr-HR" b="1" dirty="0" smtClean="0"/>
              <a:t>)</a:t>
            </a:r>
            <a:r>
              <a:rPr lang="en-US" dirty="0" smtClean="0"/>
              <a:t>: </a:t>
            </a:r>
            <a:endParaRPr lang="hr-HR" dirty="0" smtClean="0"/>
          </a:p>
          <a:p>
            <a:pPr lvl="1" indent="-204788"/>
            <a:r>
              <a:rPr lang="hr-HR" dirty="0" smtClean="0"/>
              <a:t>Slijed naredbi koje se ponavljaju određen broj puta</a:t>
            </a:r>
            <a:r>
              <a:rPr lang="en-US" dirty="0" smtClean="0"/>
              <a:t>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6694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Krenimo!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2373" y="3143063"/>
            <a:ext cx="8229600" cy="2000437"/>
          </a:xfrm>
        </p:spPr>
        <p:txBody>
          <a:bodyPr anchor="ctr" anchorCtr="0"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3200" dirty="0">
                <a:hlinkClick r:id="rId3"/>
              </a:rPr>
              <a:t>https://</a:t>
            </a:r>
            <a:r>
              <a:rPr lang="en-US" sz="3200" dirty="0" smtClean="0">
                <a:hlinkClick r:id="rId3"/>
              </a:rPr>
              <a:t>www.touchdevelop.com/hourofcode2</a:t>
            </a:r>
            <a:endParaRPr lang="hr-HR" sz="3200" dirty="0" smtClean="0"/>
          </a:p>
          <a:p>
            <a:pPr marL="0" indent="0" algn="ctr">
              <a:buNone/>
            </a:pPr>
            <a:r>
              <a:rPr lang="hr-HR" dirty="0" smtClean="0"/>
              <a:t>(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bit.ly/1yGz8px</a:t>
            </a:r>
            <a:r>
              <a:rPr lang="hr-HR" dirty="0" smtClean="0"/>
              <a:t>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443" y="1096634"/>
            <a:ext cx="1320567" cy="12653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415" y="2165058"/>
            <a:ext cx="1359687" cy="12653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7375">
            <a:off x="545540" y="1509153"/>
            <a:ext cx="2301169" cy="95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Jetpack ?!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rot="20479351">
            <a:off x="2904334" y="1077230"/>
            <a:ext cx="2177091" cy="1502891"/>
            <a:chOff x="2920568" y="2132280"/>
            <a:chExt cx="1976673" cy="123821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6085">
              <a:off x="2920568" y="2377629"/>
              <a:ext cx="1976673" cy="992863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217507">
              <a:off x="3042019" y="2132280"/>
              <a:ext cx="1403672" cy="563948"/>
            </a:xfrm>
            <a:prstGeom prst="rect">
              <a:avLst/>
            </a:prstGeom>
            <a:noFill/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30" y="2944010"/>
            <a:ext cx="1794053" cy="15508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231" y="1201916"/>
            <a:ext cx="2220610" cy="9347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339" y="2192665"/>
            <a:ext cx="2768819" cy="1502689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3" name="Rectangle 2"/>
          <p:cNvSpPr/>
          <p:nvPr/>
        </p:nvSpPr>
        <p:spPr>
          <a:xfrm>
            <a:off x="1759371" y="4404836"/>
            <a:ext cx="449289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http://aka.ms/how2customize </a:t>
            </a:r>
            <a:endParaRPr lang="hr-HR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ctr"/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aka.ms/intro2code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788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dalje?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5802" y="1158555"/>
            <a:ext cx="7755138" cy="251419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hr-HR" sz="1800" dirty="0" smtClean="0">
                <a:solidFill>
                  <a:srgbClr val="000000"/>
                </a:solidFill>
                <a:latin typeface="Calibri" charset="0"/>
              </a:rPr>
              <a:t>Za one koji žele programirati vlastite igrice i aplikacije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Microsoft Imagine</a:t>
            </a:r>
            <a:r>
              <a:rPr lang="hr-HR" sz="1800" dirty="0"/>
              <a:t> vam nudi alate i znanje koje vam je potrebno za kreiranje, kodiranje i razvoj vaših ideja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hlinkClick r:id="rId4"/>
              </a:rPr>
              <a:t>http://imagine.microsoft.com/</a:t>
            </a:r>
            <a:r>
              <a:rPr lang="en-US" sz="1800" dirty="0"/>
              <a:t>  </a:t>
            </a:r>
            <a:endParaRPr lang="hr-HR" sz="1800" dirty="0"/>
          </a:p>
          <a:p>
            <a:pPr lvl="1">
              <a:lnSpc>
                <a:spcPct val="120000"/>
              </a:lnSpc>
            </a:pPr>
            <a:endParaRPr lang="hr-HR" sz="1400" dirty="0" smtClean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120000"/>
              </a:lnSpc>
            </a:pPr>
            <a:r>
              <a:rPr lang="hr-HR" sz="1800" dirty="0" smtClean="0">
                <a:latin typeface="Segoe UI" charset="0"/>
                <a:cs typeface="Segoe UI" charset="0"/>
              </a:rPr>
              <a:t>Za one koji žele više, a žele nastaviti koristi </a:t>
            </a:r>
            <a:r>
              <a:rPr lang="hr-HR" sz="1800" i="1" dirty="0" err="1" smtClean="0">
                <a:latin typeface="Segoe UI" charset="0"/>
                <a:cs typeface="Segoe UI" charset="0"/>
              </a:rPr>
              <a:t>TouchDevelop</a:t>
            </a:r>
            <a:endParaRPr lang="hr-HR" sz="1800" i="1" dirty="0" smtClean="0">
              <a:latin typeface="Segoe UI" charset="0"/>
              <a:cs typeface="Segoe UI" charset="0"/>
            </a:endParaRPr>
          </a:p>
          <a:p>
            <a:pPr lvl="1">
              <a:lnSpc>
                <a:spcPct val="120000"/>
              </a:lnSpc>
            </a:pPr>
            <a:r>
              <a:rPr lang="en-US" sz="1800" dirty="0" smtClean="0">
                <a:hlinkClick r:id="rId5"/>
              </a:rPr>
              <a:t>http</a:t>
            </a:r>
            <a:r>
              <a:rPr lang="en-US" sz="1800" dirty="0">
                <a:hlinkClick r:id="rId5"/>
              </a:rPr>
              <a:t>://aka.ms/learnmore</a:t>
            </a:r>
            <a:r>
              <a:rPr lang="en-US" sz="1800" dirty="0"/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430" y="2415653"/>
            <a:ext cx="1401020" cy="280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7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PE_Blue_PowerPoint_msp_v5 noIcon">
  <a:themeElements>
    <a:clrScheme name="Microsof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B900"/>
      </a:accent1>
      <a:accent2>
        <a:srgbClr val="FF8C00"/>
      </a:accent2>
      <a:accent3>
        <a:srgbClr val="EB3C00"/>
      </a:accent3>
      <a:accent4>
        <a:srgbClr val="6DC2E9"/>
      </a:accent4>
      <a:accent5>
        <a:srgbClr val="00BCF2"/>
      </a:accent5>
      <a:accent6>
        <a:srgbClr val="0072C6"/>
      </a:accent6>
      <a:hlink>
        <a:srgbClr val="4C4C4C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68EA7383B5664EACB251249F74A269" ma:contentTypeVersion="1" ma:contentTypeDescription="Create a new document." ma:contentTypeScope="" ma:versionID="afec62c857afd38c56bc050f2383cb38">
  <xsd:schema xmlns:xsd="http://www.w3.org/2001/XMLSchema" xmlns:xs="http://www.w3.org/2001/XMLSchema" xmlns:p="http://schemas.microsoft.com/office/2006/metadata/properties" xmlns:ns2="3e885fab-55ce-4806-bce1-0c58650d48e4" targetNamespace="http://schemas.microsoft.com/office/2006/metadata/properties" ma:root="true" ma:fieldsID="f38d41f298b4c9b11606a769187beba8" ns2:_="">
    <xsd:import namespace="3e885fab-55ce-4806-bce1-0c58650d48e4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885fab-55ce-4806-bce1-0c58650d48e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e885fab-55ce-4806-bce1-0c58650d48e4">
      <UserInfo>
        <DisplayName>Scott Blackwell</DisplayName>
        <AccountId>206</AccountId>
        <AccountType/>
      </UserInfo>
      <UserInfo>
        <DisplayName>Anton Belousov</DisplayName>
        <AccountId>205</AccountId>
        <AccountType/>
      </UserInfo>
      <UserInfo>
        <DisplayName>Jennifer Ritzinger</DisplayName>
        <AccountId>47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73E3F98-7398-43CA-8B18-9BCA2518BA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885fab-55ce-4806-bce1-0c58650d48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A01FCF-E20A-4C32-AB89-3B9E85637F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B2F4C7-5BC2-4ED6-9112-67CB0566978E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3e885fab-55ce-4806-bce1-0c58650d48e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MSP PowerPoint Template</Template>
  <TotalTime>2932</TotalTime>
  <Words>352</Words>
  <Application>Microsoft Office PowerPoint</Application>
  <PresentationFormat>Prikaz na zaslonu (16:9)</PresentationFormat>
  <Paragraphs>51</Paragraphs>
  <Slides>6</Slides>
  <Notes>4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DPE_Blue_PowerPoint_msp_v5 noIcon</vt:lpstr>
      <vt:lpstr>Hour of Code </vt:lpstr>
      <vt:lpstr>Što je to Hour of Code – Sat kodiranja?</vt:lpstr>
      <vt:lpstr>Rječnik</vt:lpstr>
      <vt:lpstr>Krenimo!</vt:lpstr>
      <vt:lpstr>Jetpack ?!</vt:lpstr>
      <vt:lpstr>Što dalje?</vt:lpstr>
    </vt:vector>
  </TitlesOfParts>
  <Company>Microsoft 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Burmester</dc:creator>
  <cp:lastModifiedBy>Zrinka</cp:lastModifiedBy>
  <cp:revision>78</cp:revision>
  <cp:lastPrinted>2011-08-01T17:23:49Z</cp:lastPrinted>
  <dcterms:created xsi:type="dcterms:W3CDTF">2014-08-29T17:54:29Z</dcterms:created>
  <dcterms:modified xsi:type="dcterms:W3CDTF">2015-03-02T07:55:04Z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0x010100E568EA7383B5664EACB251249F74A269</vt:lpwstr>
  </property>
</Properties>
</file>